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79" r:id="rId5"/>
    <p:sldMasterId id="2147483684" r:id="rId6"/>
    <p:sldMasterId id="2147483697" r:id="rId7"/>
  </p:sldMasterIdLst>
  <p:notesMasterIdLst>
    <p:notesMasterId r:id="rId10"/>
  </p:notesMasterIdLst>
  <p:sldIdLst>
    <p:sldId id="438" r:id="rId8"/>
    <p:sldId id="724" r:id="rId9"/>
    <p:sldId id="725" r:id="rId11"/>
    <p:sldId id="756" r:id="rId12"/>
    <p:sldId id="755" r:id="rId13"/>
    <p:sldId id="728" r:id="rId14"/>
    <p:sldId id="733" r:id="rId15"/>
    <p:sldId id="757" r:id="rId16"/>
    <p:sldId id="750" r:id="rId17"/>
    <p:sldId id="758" r:id="rId18"/>
    <p:sldId id="760" r:id="rId19"/>
    <p:sldId id="761" r:id="rId20"/>
    <p:sldId id="751" r:id="rId21"/>
    <p:sldId id="752" r:id="rId22"/>
    <p:sldId id="732" r:id="rId23"/>
    <p:sldId id="791" r:id="rId24"/>
    <p:sldId id="736" r:id="rId25"/>
    <p:sldId id="763" r:id="rId26"/>
    <p:sldId id="775" r:id="rId27"/>
    <p:sldId id="762" r:id="rId28"/>
    <p:sldId id="768" r:id="rId29"/>
    <p:sldId id="769" r:id="rId30"/>
    <p:sldId id="770" r:id="rId31"/>
    <p:sldId id="767" r:id="rId32"/>
    <p:sldId id="764" r:id="rId33"/>
    <p:sldId id="765" r:id="rId34"/>
    <p:sldId id="766" r:id="rId35"/>
    <p:sldId id="771" r:id="rId36"/>
    <p:sldId id="772" r:id="rId37"/>
    <p:sldId id="774" r:id="rId38"/>
    <p:sldId id="747" r:id="rId39"/>
    <p:sldId id="748" r:id="rId40"/>
    <p:sldId id="753" r:id="rId41"/>
    <p:sldId id="754" r:id="rId42"/>
  </p:sldIdLst>
  <p:sldSz cx="9144000" cy="6858000" type="screen4x3"/>
  <p:notesSz cx="6858000" cy="9144000"/>
  <p:custDataLst>
    <p:tags r:id="rId4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7FEA0"/>
    <a:srgbClr val="006666"/>
    <a:srgbClr val="FF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p:restoredTop sz="94660"/>
  </p:normalViewPr>
  <p:slideViewPr>
    <p:cSldViewPr showGuides="1">
      <p:cViewPr varScale="1">
        <p:scale>
          <a:sx n="65" d="100"/>
          <a:sy n="65" d="100"/>
        </p:scale>
        <p:origin x="1320" y="66"/>
      </p:cViewPr>
      <p:guideLst>
        <p:guide orient="horz" pos="2160"/>
        <p:guide pos="2884"/>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gs" Target="tags/tag36.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65E2438-E449-4374-ADBD-04C3C0549DF2}"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p:sp>
      <p:sp>
        <p:nvSpPr>
          <p:cNvPr id="15363" name="Rectangle 3"/>
          <p:cNvSpPr>
            <a:spLocks noGrp="1"/>
          </p:cNvSpPr>
          <p:nvPr>
            <p:ph type="body" idx="1"/>
          </p:nvPr>
        </p:nvSpPr>
        <p:spPr/>
        <p:txBody>
          <a:bodyPr wrap="square" lIns="91440" tIns="45720" rIns="91440" bIns="45720" anchor="t" anchorCtr="0"/>
          <a:lstStyle/>
          <a:p>
            <a:pPr lvl="0" eaLnBrk="1" hangingPunct="1"/>
            <a:r>
              <a:rPr lang="zh-CN" altLang="en-US" dirty="0"/>
              <a:t> </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1371600" y="1143000"/>
            <a:ext cx="4114800" cy="3086100"/>
          </a:xfrm>
        </p:spPr>
      </p:sp>
      <p:sp>
        <p:nvSpPr>
          <p:cNvPr id="29699" name="备注占位符 2"/>
          <p:cNvSpPr>
            <a:spLocks noGrp="1"/>
          </p:cNvSpPr>
          <p:nvPr>
            <p:ph type="body" idx="1"/>
          </p:nvPr>
        </p:nvSpPr>
        <p:spPr>
          <a:xfrm>
            <a:off x="685800" y="4400550"/>
            <a:ext cx="5486400" cy="3600450"/>
          </a:xfrm>
        </p:spPr>
        <p:txBody>
          <a:bodyPr wrap="square" lIns="91440" tIns="45720" rIns="91440" bIns="45720" anchor="t" anchorCtr="0"/>
          <a:lstStyle/>
          <a:p>
            <a:pPr lvl="0">
              <a:spcBef>
                <a:spcPct val="0"/>
              </a:spcBef>
            </a:pPr>
            <a:endParaRPr lang="zh-CN" altLang="en-US" dirty="0"/>
          </a:p>
        </p:txBody>
      </p:sp>
      <p:sp>
        <p:nvSpPr>
          <p:cNvPr id="29700" name="灯片编号占位符 3"/>
          <p:cNvSpPr txBox="1">
            <a:spLocks noGrp="1"/>
          </p:cNvSpP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1371600" y="1143000"/>
            <a:ext cx="4114800" cy="3086100"/>
          </a:xfrm>
        </p:spPr>
      </p:sp>
      <p:sp>
        <p:nvSpPr>
          <p:cNvPr id="29699" name="备注占位符 2"/>
          <p:cNvSpPr>
            <a:spLocks noGrp="1"/>
          </p:cNvSpPr>
          <p:nvPr>
            <p:ph type="body" idx="1"/>
          </p:nvPr>
        </p:nvSpPr>
        <p:spPr>
          <a:xfrm>
            <a:off x="685800" y="4400550"/>
            <a:ext cx="5486400" cy="3600450"/>
          </a:xfrm>
        </p:spPr>
        <p:txBody>
          <a:bodyPr wrap="square" lIns="91440" tIns="45720" rIns="91440" bIns="45720" anchor="t" anchorCtr="0"/>
          <a:lstStyle/>
          <a:p>
            <a:pPr lvl="0">
              <a:spcBef>
                <a:spcPct val="0"/>
              </a:spcBef>
            </a:pPr>
            <a:endParaRPr lang="zh-CN" altLang="en-US" dirty="0"/>
          </a:p>
        </p:txBody>
      </p:sp>
      <p:sp>
        <p:nvSpPr>
          <p:cNvPr id="29700" name="灯片编号占位符 3"/>
          <p:cNvSpPr txBox="1">
            <a:spLocks noGrp="1"/>
          </p:cNvSpP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xfrm>
            <a:off x="1371600" y="1143000"/>
            <a:ext cx="4114800" cy="3086100"/>
          </a:xfrm>
        </p:spPr>
      </p:sp>
      <p:sp>
        <p:nvSpPr>
          <p:cNvPr id="31747" name="备注占位符 2"/>
          <p:cNvSpPr>
            <a:spLocks noGrp="1"/>
          </p:cNvSpPr>
          <p:nvPr>
            <p:ph type="body" idx="1"/>
          </p:nvPr>
        </p:nvSpPr>
        <p:spPr>
          <a:xfrm>
            <a:off x="685800" y="4400550"/>
            <a:ext cx="5486400" cy="3600450"/>
          </a:xfrm>
        </p:spPr>
        <p:txBody>
          <a:bodyPr wrap="square" lIns="91440" tIns="45720" rIns="91440" bIns="45720" anchor="t" anchorCtr="0"/>
          <a:lstStyle/>
          <a:p>
            <a:pPr lvl="0">
              <a:spcBef>
                <a:spcPct val="0"/>
              </a:spcBef>
            </a:pPr>
            <a:endParaRPr lang="zh-CN" altLang="en-US" dirty="0"/>
          </a:p>
        </p:txBody>
      </p:sp>
      <p:sp>
        <p:nvSpPr>
          <p:cNvPr id="31748" name="灯片编号占位符 3"/>
          <p:cNvSpPr txBox="1">
            <a:spLocks noGrp="1"/>
          </p:cNvSpP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1371600" y="1143000"/>
            <a:ext cx="4114800" cy="3086100"/>
          </a:xfrm>
        </p:spPr>
      </p:sp>
      <p:sp>
        <p:nvSpPr>
          <p:cNvPr id="29699" name="备注占位符 2"/>
          <p:cNvSpPr>
            <a:spLocks noGrp="1"/>
          </p:cNvSpPr>
          <p:nvPr>
            <p:ph type="body" idx="1"/>
          </p:nvPr>
        </p:nvSpPr>
        <p:spPr>
          <a:xfrm>
            <a:off x="685800" y="4400550"/>
            <a:ext cx="5486400" cy="3600450"/>
          </a:xfrm>
        </p:spPr>
        <p:txBody>
          <a:bodyPr wrap="square" lIns="91440" tIns="45720" rIns="91440" bIns="45720" anchor="t" anchorCtr="0"/>
          <a:lstStyle/>
          <a:p>
            <a:pPr lvl="0">
              <a:spcBef>
                <a:spcPct val="0"/>
              </a:spcBef>
            </a:pPr>
            <a:endParaRPr lang="zh-CN" altLang="en-US" dirty="0"/>
          </a:p>
        </p:txBody>
      </p:sp>
      <p:sp>
        <p:nvSpPr>
          <p:cNvPr id="29700" name="灯片编号占位符 3"/>
          <p:cNvSpPr txBox="1">
            <a:spLocks noGrp="1"/>
          </p:cNvSpP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1371600" y="1143000"/>
            <a:ext cx="4114800" cy="3086100"/>
          </a:xfrm>
        </p:spPr>
      </p:sp>
      <p:sp>
        <p:nvSpPr>
          <p:cNvPr id="29699" name="备注占位符 2"/>
          <p:cNvSpPr>
            <a:spLocks noGrp="1"/>
          </p:cNvSpPr>
          <p:nvPr>
            <p:ph type="body" idx="1"/>
          </p:nvPr>
        </p:nvSpPr>
        <p:spPr>
          <a:xfrm>
            <a:off x="685800" y="4400550"/>
            <a:ext cx="5486400" cy="3600450"/>
          </a:xfrm>
        </p:spPr>
        <p:txBody>
          <a:bodyPr wrap="square" lIns="91440" tIns="45720" rIns="91440" bIns="45720" anchor="t" anchorCtr="0"/>
          <a:lstStyle/>
          <a:p>
            <a:pPr lvl="0">
              <a:spcBef>
                <a:spcPct val="0"/>
              </a:spcBef>
            </a:pPr>
            <a:endParaRPr lang="zh-CN" altLang="en-US" dirty="0"/>
          </a:p>
        </p:txBody>
      </p:sp>
      <p:sp>
        <p:nvSpPr>
          <p:cNvPr id="29700" name="灯片编号占位符 3"/>
          <p:cNvSpPr txBox="1">
            <a:spLocks noGrp="1"/>
          </p:cNvSpP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34"/>
            <a:ext cx="20574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34"/>
            <a:ext cx="6019800" cy="58975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033116E-0F7B-4950-98DD-BABEF50839BF}"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CD0B8FA-655F-4AC6-955E-2D13DFF77993}" type="slidenum">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3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34"/>
            <a:ext cx="20574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34"/>
            <a:ext cx="6019800" cy="58975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5058" name="标题占位符 1"/>
          <p:cNvSpPr>
            <a:spLocks noGrp="1"/>
          </p:cNvSpPr>
          <p:nvPr>
            <p:ph type="ctrTitle"/>
          </p:nvPr>
        </p:nvSpPr>
        <p:spPr>
          <a:xfrm>
            <a:off x="685800" y="2130459"/>
            <a:ext cx="7772400" cy="1470025"/>
          </a:xfrm>
        </p:spPr>
        <p:txBody>
          <a:bodyPr/>
          <a:lstStyle>
            <a:lvl1pPr>
              <a:defRPr smtClean="0"/>
            </a:lvl1pPr>
          </a:lstStyle>
          <a:p>
            <a:r>
              <a:rPr lang="zh-CN" altLang="en-US" smtClean="0"/>
              <a:t>单击此处编辑母版标题样式</a:t>
            </a:r>
            <a:endParaRPr lang="zh-CN" altLang="en-US" smtClean="0"/>
          </a:p>
        </p:txBody>
      </p:sp>
      <p:sp>
        <p:nvSpPr>
          <p:cNvPr id="45059" name="文本占位符 2"/>
          <p:cNvSpPr>
            <a:spLocks noGrp="1"/>
          </p:cNvSpPr>
          <p:nvPr>
            <p:ph type="subTitle" idx="1"/>
          </p:nvPr>
        </p:nvSpPr>
        <p:spPr>
          <a:xfrm>
            <a:off x="1371600" y="3886200"/>
            <a:ext cx="6400800" cy="1752600"/>
          </a:xfrm>
        </p:spPr>
        <p:txBody>
          <a:bodyPr/>
          <a:lstStyle>
            <a:lvl1pPr marL="0" indent="0" algn="ctr">
              <a:buFont typeface="Wingdings" panose="05000000000000000000" pitchFamily="2" charset="2"/>
              <a:buNone/>
              <a:defRPr smtClean="0"/>
            </a:lvl1pPr>
          </a:lstStyle>
          <a:p>
            <a:r>
              <a:rPr lang="zh-CN" altLang="en-US" smtClean="0"/>
              <a:t>单击此处编辑母版副标题样式</a:t>
            </a:r>
            <a:endParaRPr lang="zh-CN" altLang="en-US" smtClean="0"/>
          </a:p>
        </p:txBody>
      </p:sp>
      <p:sp>
        <p:nvSpPr>
          <p:cNvPr id="7" name="日期占位符 3"/>
          <p:cNvSpPr>
            <a:spLocks noGrp="1"/>
          </p:cNvSpPr>
          <p:nvPr>
            <p:ph type="dt" sz="half" idx="2"/>
          </p:nvPr>
        </p:nvSpPr>
        <p:spPr>
          <a:xfrm>
            <a:off x="457200" y="6245225"/>
            <a:ext cx="2133600" cy="476250"/>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8C01C50-2CCA-4E7C-95D0-EB3205068C27}"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245225"/>
            <a:ext cx="2895600" cy="476250"/>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719B200-5DB1-4A85-A7F6-F891A9EDD594}"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B05396C-8397-45DC-9E0D-1CFD1E8694BF}"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262104C-9463-4CA3-AEAA-CA4A0C9F8B7F}"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B05396C-8397-45DC-9E0D-1CFD1E8694BF}"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262104C-9463-4CA3-AEAA-CA4A0C9F8B7F}"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B05396C-8397-45DC-9E0D-1CFD1E8694BF}"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262104C-9463-4CA3-AEAA-CA4A0C9F8B7F}"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033116E-0F7B-4950-98DD-BABEF50839BF}"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CD0B8FA-655F-4AC6-955E-2D13DFF77993}" type="slidenum">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5058" name="标题占位符 1"/>
          <p:cNvSpPr>
            <a:spLocks noGrp="1"/>
          </p:cNvSpPr>
          <p:nvPr>
            <p:ph type="ctrTitle"/>
          </p:nvPr>
        </p:nvSpPr>
        <p:spPr>
          <a:xfrm>
            <a:off x="685800" y="2130425"/>
            <a:ext cx="7772400" cy="1470025"/>
          </a:xfrm>
        </p:spPr>
        <p:txBody>
          <a:bodyPr/>
          <a:lstStyle>
            <a:lvl1pPr>
              <a:defRPr smtClean="0"/>
            </a:lvl1pPr>
          </a:lstStyle>
          <a:p>
            <a:r>
              <a:rPr lang="zh-CN" altLang="en-US" smtClean="0"/>
              <a:t>单击此处编辑母版标题样式</a:t>
            </a:r>
            <a:endParaRPr lang="zh-CN" altLang="en-US" smtClean="0"/>
          </a:p>
        </p:txBody>
      </p:sp>
      <p:sp>
        <p:nvSpPr>
          <p:cNvPr id="45059" name="文本占位符 2"/>
          <p:cNvSpPr>
            <a:spLocks noGrp="1"/>
          </p:cNvSpPr>
          <p:nvPr>
            <p:ph type="subTitle" idx="1"/>
          </p:nvPr>
        </p:nvSpPr>
        <p:spPr>
          <a:xfrm>
            <a:off x="1371600" y="3886200"/>
            <a:ext cx="6400800" cy="1752600"/>
          </a:xfrm>
        </p:spPr>
        <p:txBody>
          <a:bodyPr/>
          <a:lstStyle>
            <a:lvl1pPr marL="0" indent="0" algn="ctr">
              <a:buFont typeface="Wingdings" panose="05000000000000000000" pitchFamily="2" charset="2"/>
              <a:buNone/>
              <a:defRPr smtClean="0"/>
            </a:lvl1pPr>
          </a:lstStyle>
          <a:p>
            <a:r>
              <a:rPr lang="zh-CN" altLang="en-US" smtClean="0"/>
              <a:t>单击此处编辑母版副标题样式</a:t>
            </a:r>
            <a:endParaRPr lang="zh-CN" altLang="en-US" smtClean="0"/>
          </a:p>
        </p:txBody>
      </p:sp>
      <p:sp>
        <p:nvSpPr>
          <p:cNvPr id="7" name="日期占位符 3"/>
          <p:cNvSpPr>
            <a:spLocks noGrp="1"/>
          </p:cNvSpPr>
          <p:nvPr>
            <p:ph type="dt" sz="half" idx="2"/>
          </p:nvPr>
        </p:nvSpPr>
        <p:spPr>
          <a:xfrm>
            <a:off x="457200" y="6245225"/>
            <a:ext cx="2133600" cy="476250"/>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CC15D42-24B7-45DB-A2F6-74228ACAC3CC}"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245225"/>
            <a:ext cx="2895600" cy="476250"/>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E9547E-C83E-49C9-912C-10F25AC95E84}"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3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3CC934C-22D4-49BD-BD87-92F6589D79B4}"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78400B1-8F29-423F-AFF7-32C8D5BE1B46}"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3CC934C-22D4-49BD-BD87-92F6589D79B4}"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78400B1-8F29-423F-AFF7-32C8D5BE1B46}"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3CC934C-22D4-49BD-BD87-92F6589D79B4}"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78400B1-8F29-423F-AFF7-32C8D5BE1B46}"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3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34"/>
            <a:ext cx="20574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34"/>
            <a:ext cx="6019800" cy="58975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7A19E81-684C-4C2B-AFA0-1E94E300C441}"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C819AFF-9A65-4ED0-9B5E-ADE63BAA82BF}"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3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34"/>
            <a:ext cx="20574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34"/>
            <a:ext cx="6019800" cy="58975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F94F892-DD6C-47E0-A65E-098986DB615E}" type="datetimeFigureOut">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CB3283-77CD-40C9-A912-922DBB6632C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4.jpeg"/><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4.jpeg"/><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5" Type="http://schemas.openxmlformats.org/officeDocument/2006/relationships/theme" Target="../theme/theme5.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5" Type="http://schemas.openxmlformats.org/officeDocument/2006/relationships/theme" Target="../theme/theme6.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1447800" y="228600"/>
            <a:ext cx="72390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E9525F9B-7590-4095-BD7A-E554056DAECF}"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1" name="Picture 8" descr="2770e6992f99a745503caf70de85e5d2"/>
          <p:cNvPicPr>
            <a:picLocks noChangeAspect="1"/>
          </p:cNvPicPr>
          <p:nvPr userDrawn="1"/>
        </p:nvPicPr>
        <p:blipFill>
          <a:blip r:embed="rId13"/>
          <a:srcRect l="12329" t="4498" r="2740" b="37019"/>
          <a:stretch>
            <a:fillRect/>
          </a:stretch>
        </p:blipFill>
        <p:spPr>
          <a:xfrm>
            <a:off x="4419600" y="4876800"/>
            <a:ext cx="4724400" cy="1981200"/>
          </a:xfrm>
          <a:prstGeom prst="rect">
            <a:avLst/>
          </a:prstGeom>
          <a:noFill/>
          <a:ln w="9525">
            <a:noFill/>
          </a:ln>
        </p:spPr>
      </p:pic>
      <p:pic>
        <p:nvPicPr>
          <p:cNvPr id="1032" name="Picture 9" descr="1"/>
          <p:cNvPicPr>
            <a:picLocks noChangeAspect="1"/>
          </p:cNvPicPr>
          <p:nvPr userDrawn="1"/>
        </p:nvPicPr>
        <p:blipFill>
          <a:blip r:embed="rId14"/>
          <a:stretch>
            <a:fillRect/>
          </a:stretch>
        </p:blipFill>
        <p:spPr>
          <a:xfrm>
            <a:off x="0" y="0"/>
            <a:ext cx="1676400" cy="1257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5pPr>
      <a:lvl6pPr marL="4572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6pPr>
      <a:lvl7pPr marL="9144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7pPr>
      <a:lvl8pPr marL="13716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8pPr>
      <a:lvl9pPr marL="18288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1447800" y="228600"/>
            <a:ext cx="72390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F4AB26C4-705A-41C4-A675-63FC575FEA1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5" name="Picture 8" descr="2770e6992f99a745503caf70de85e5d2"/>
          <p:cNvPicPr>
            <a:picLocks noChangeAspect="1"/>
          </p:cNvPicPr>
          <p:nvPr userDrawn="1"/>
        </p:nvPicPr>
        <p:blipFill>
          <a:blip r:embed="rId12"/>
          <a:srcRect l="12329" t="4498" r="2740" b="37019"/>
          <a:stretch>
            <a:fillRect/>
          </a:stretch>
        </p:blipFill>
        <p:spPr>
          <a:xfrm>
            <a:off x="4419600" y="4876800"/>
            <a:ext cx="4724400" cy="1981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266700" y="133350"/>
            <a:ext cx="7345363" cy="65405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500063" y="1208088"/>
            <a:ext cx="8229600" cy="4525962"/>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B05396C-8397-45DC-9E0D-1CFD1E8694BF}"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2" name="页脚占位符 4"/>
          <p:cNvSpPr>
            <a:spLocks noGrp="1"/>
          </p:cNvSpPr>
          <p:nvPr>
            <p:ph type="ftr" sz="quarter" idx="3"/>
          </p:nvPr>
        </p:nvSpPr>
        <p:spPr>
          <a:xfrm>
            <a:off x="3132138" y="6308725"/>
            <a:ext cx="2895600" cy="365125"/>
          </a:xfrm>
          <a:prstGeom prst="rect">
            <a:avLst/>
          </a:prstGeom>
        </p:spPr>
        <p:txBody>
          <a:bodyPr vert="horz" wrap="square" lIns="91440" tIns="45720" rIns="91440" bIns="45720" numCol="1" anchor="ctr" anchorCtr="0" compatLnSpc="1"/>
          <a:lstStyle>
            <a:lvl1pPr algn="ctr" eaLnBrk="1" hangingPunct="1">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A8A8A"/>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262104C-9463-4CA3-AEAA-CA4A0C9F8B7F}"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kern="1200">
          <a:solidFill>
            <a:schemeClr val="bg1"/>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5"/>
          <a:stretch>
            <a:fillRect/>
          </a:stretch>
        </a:blip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266700" y="133350"/>
            <a:ext cx="7345363" cy="65405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4099" name="文本占位符 2"/>
          <p:cNvSpPr>
            <a:spLocks noGrp="1"/>
          </p:cNvSpPr>
          <p:nvPr>
            <p:ph type="body" idx="1"/>
          </p:nvPr>
        </p:nvSpPr>
        <p:spPr>
          <a:xfrm>
            <a:off x="500063" y="1208088"/>
            <a:ext cx="8229600" cy="4525962"/>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3CC934C-22D4-49BD-BD87-92F6589D79B4}" type="datetimeFigureOut">
              <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2" name="页脚占位符 4"/>
          <p:cNvSpPr>
            <a:spLocks noGrp="1"/>
          </p:cNvSpPr>
          <p:nvPr>
            <p:ph type="ftr" sz="quarter" idx="3"/>
          </p:nvPr>
        </p:nvSpPr>
        <p:spPr>
          <a:xfrm>
            <a:off x="3132138" y="6308725"/>
            <a:ext cx="2895600" cy="365125"/>
          </a:xfrm>
          <a:prstGeom prst="rect">
            <a:avLst/>
          </a:prstGeom>
        </p:spPr>
        <p:txBody>
          <a:bodyPr vert="horz" wrap="square" lIns="91440" tIns="45720" rIns="91440" bIns="45720" numCol="1" anchor="ctr" anchorCtr="0" compatLnSpc="1"/>
          <a:lstStyle>
            <a:lvl1pPr algn="ctr" eaLnBrk="1" hangingPunct="1">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A8A8A"/>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78400B1-8F29-423F-AFF7-32C8D5BE1B46}" type="slidenum">
              <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fr-CA" altLang="zh-CN" sz="1200" b="0"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kern="1200">
          <a:solidFill>
            <a:schemeClr val="bg1"/>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1447800" y="228600"/>
            <a:ext cx="72390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5123"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8D0FBC0-10E9-452E-9272-FA203DFAA7B0}"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5127" name="Picture 8" descr="2770e6992f99a745503caf70de85e5d2"/>
          <p:cNvPicPr>
            <a:picLocks noChangeAspect="1"/>
          </p:cNvPicPr>
          <p:nvPr userDrawn="1"/>
        </p:nvPicPr>
        <p:blipFill>
          <a:blip r:embed="rId13"/>
          <a:srcRect l="12329" t="4498" r="2740" b="37019"/>
          <a:stretch>
            <a:fillRect/>
          </a:stretch>
        </p:blipFill>
        <p:spPr>
          <a:xfrm>
            <a:off x="4419600" y="4876800"/>
            <a:ext cx="4724400" cy="1981200"/>
          </a:xfrm>
          <a:prstGeom prst="rect">
            <a:avLst/>
          </a:prstGeom>
          <a:noFill/>
          <a:ln w="9525">
            <a:noFill/>
          </a:ln>
        </p:spPr>
      </p:pic>
      <p:pic>
        <p:nvPicPr>
          <p:cNvPr id="5128" name="Picture 9" descr="1"/>
          <p:cNvPicPr>
            <a:picLocks noChangeAspect="1"/>
          </p:cNvPicPr>
          <p:nvPr userDrawn="1"/>
        </p:nvPicPr>
        <p:blipFill>
          <a:blip r:embed="rId14"/>
          <a:stretch>
            <a:fillRect/>
          </a:stretch>
        </p:blipFill>
        <p:spPr>
          <a:xfrm>
            <a:off x="0" y="0"/>
            <a:ext cx="1676400" cy="1257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5pPr>
      <a:lvl6pPr marL="4572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6pPr>
      <a:lvl7pPr marL="9144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7pPr>
      <a:lvl8pPr marL="13716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8pPr>
      <a:lvl9pPr marL="18288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1447800" y="228600"/>
            <a:ext cx="72390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614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8294DB7-BDA9-4D33-9359-B9D5F0510F62}"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151" name="Picture 8" descr="2770e6992f99a745503caf70de85e5d2"/>
          <p:cNvPicPr>
            <a:picLocks noChangeAspect="1"/>
          </p:cNvPicPr>
          <p:nvPr userDrawn="1"/>
        </p:nvPicPr>
        <p:blipFill>
          <a:blip r:embed="rId13"/>
          <a:srcRect l="12329" t="4498" r="2740" b="37019"/>
          <a:stretch>
            <a:fillRect/>
          </a:stretch>
        </p:blipFill>
        <p:spPr>
          <a:xfrm>
            <a:off x="4419600" y="4876800"/>
            <a:ext cx="4724400" cy="1981200"/>
          </a:xfrm>
          <a:prstGeom prst="rect">
            <a:avLst/>
          </a:prstGeom>
          <a:noFill/>
          <a:ln w="9525">
            <a:noFill/>
          </a:ln>
        </p:spPr>
      </p:pic>
      <p:pic>
        <p:nvPicPr>
          <p:cNvPr id="6152" name="Picture 9" descr="1"/>
          <p:cNvPicPr>
            <a:picLocks noChangeAspect="1"/>
          </p:cNvPicPr>
          <p:nvPr userDrawn="1"/>
        </p:nvPicPr>
        <p:blipFill>
          <a:blip r:embed="rId14"/>
          <a:stretch>
            <a:fillRect/>
          </a:stretch>
        </p:blipFill>
        <p:spPr>
          <a:xfrm>
            <a:off x="0" y="0"/>
            <a:ext cx="1676400" cy="1257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隶书" panose="02010509060101010101" pitchFamily="49" charset="-122"/>
        </a:defRPr>
      </a:lvl5pPr>
      <a:lvl6pPr marL="4572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6pPr>
      <a:lvl7pPr marL="9144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7pPr>
      <a:lvl8pPr marL="13716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8pPr>
      <a:lvl9pPr marL="1828800" algn="ctr" rtl="0" fontAlgn="base">
        <a:spcBef>
          <a:spcPct val="0"/>
        </a:spcBef>
        <a:spcAft>
          <a:spcPct val="0"/>
        </a:spcAft>
        <a:defRPr sz="4400">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6.xml"/><Relationship Id="rId3" Type="http://schemas.openxmlformats.org/officeDocument/2006/relationships/tags" Target="../tags/tag14.xml"/><Relationship Id="rId2" Type="http://schemas.openxmlformats.org/officeDocument/2006/relationships/image" Target="../media/image8.png"/><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6.xml"/><Relationship Id="rId2" Type="http://schemas.openxmlformats.org/officeDocument/2006/relationships/tags" Target="../tags/tag1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6.xml"/><Relationship Id="rId2" Type="http://schemas.openxmlformats.org/officeDocument/2006/relationships/tags" Target="../tags/tag1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6.xml"/><Relationship Id="rId2" Type="http://schemas.openxmlformats.org/officeDocument/2006/relationships/tags" Target="../tags/tag2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6.xml"/><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圆角矩形 4"/>
          <p:cNvPicPr/>
          <p:nvPr/>
        </p:nvPicPr>
        <p:blipFill>
          <a:blip r:embed="rId1"/>
          <a:stretch>
            <a:fillRect/>
          </a:stretch>
        </p:blipFill>
        <p:spPr>
          <a:xfrm>
            <a:off x="381000" y="1600200"/>
            <a:ext cx="8534400" cy="1447800"/>
          </a:xfrm>
          <a:prstGeom prst="rect">
            <a:avLst/>
          </a:prstGeom>
          <a:solidFill>
            <a:srgbClr val="FFCCFF"/>
          </a:solidFill>
          <a:ln w="9525">
            <a:noFill/>
          </a:ln>
        </p:spPr>
      </p:pic>
      <p:sp>
        <p:nvSpPr>
          <p:cNvPr id="13315" name="Rectangle 2"/>
          <p:cNvSpPr>
            <a:spLocks noGrp="1"/>
          </p:cNvSpPr>
          <p:nvPr>
            <p:ph type="ctrTitle" idx="4294967295"/>
          </p:nvPr>
        </p:nvSpPr>
        <p:spPr>
          <a:xfrm>
            <a:off x="457200" y="1905318"/>
            <a:ext cx="8305800" cy="829945"/>
          </a:xfrm>
        </p:spPr>
        <p:txBody>
          <a:bodyPr vert="horz" wrap="square" lIns="91440" tIns="45720" rIns="91440" bIns="45720" anchor="b" anchorCtr="0">
            <a:spAutoFit/>
          </a:bodyPr>
          <a:lstStyle>
            <a:lvl1pPr lvl="0">
              <a:buClrTx/>
              <a:buSzTx/>
              <a:buFontTx/>
              <a:defRPr/>
            </a:lvl1pPr>
          </a:lstStyle>
          <a:p>
            <a:pPr lvl="0" eaLnBrk="1" hangingPunct="1"/>
            <a:r>
              <a:rPr lang="zh-CN" altLang="en-US" sz="4800" dirty="0">
                <a:solidFill>
                  <a:srgbClr val="FF0000"/>
                </a:solidFill>
                <a:latin typeface="华文琥珀" panose="02010800040101010101" pitchFamily="2" charset="-122"/>
                <a:ea typeface="华文琥珀" panose="02010800040101010101" pitchFamily="2" charset="-122"/>
              </a:rPr>
              <a:t>新常态下中小学师德新内涵</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13316" name="Rectangle 4"/>
          <p:cNvSpPr/>
          <p:nvPr/>
        </p:nvSpPr>
        <p:spPr>
          <a:xfrm>
            <a:off x="2514600" y="3657600"/>
            <a:ext cx="50292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3200" b="1" dirty="0">
                <a:solidFill>
                  <a:schemeClr val="tx1"/>
                </a:solidFill>
                <a:latin typeface="华文楷体" panose="02010600040101010101" pitchFamily="2" charset="-122"/>
                <a:ea typeface="华文楷体" panose="02010600040101010101" pitchFamily="2" charset="-122"/>
              </a:rPr>
              <a:t>岭南师范学院    张妙龄</a:t>
            </a:r>
            <a:endParaRPr lang="zh-CN" altLang="en-US" sz="3200" b="1"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337883"/>
            <a:ext cx="761747" cy="6139117"/>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kumimoji="0" lang="zh-CN" altLang="en-US" sz="2800" kern="1200" cap="none" spc="0" normalizeH="0" baseline="0" noProof="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中华人民共和国未成年人保护法</a:t>
            </a:r>
            <a:endParaRPr kumimoji="0" lang="zh-CN" altLang="en-US" sz="28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2773" name="矩形 2"/>
          <p:cNvSpPr/>
          <p:nvPr/>
        </p:nvSpPr>
        <p:spPr>
          <a:xfrm>
            <a:off x="1981200" y="0"/>
            <a:ext cx="6705600" cy="6739255"/>
          </a:xfrm>
          <a:prstGeom prst="rect">
            <a:avLst/>
          </a:prstGeom>
          <a:noFill/>
          <a:ln w="9525">
            <a:noFill/>
          </a:ln>
        </p:spPr>
        <p:txBody>
          <a:bodyPr>
            <a:spAutoFit/>
          </a:bodyPr>
          <a:lstStyle/>
          <a:p>
            <a:pPr lvl="0">
              <a:defRPr/>
            </a:pPr>
            <a:r>
              <a:rPr lang="en-US" altLang="zh-CN" sz="2400" b="1" dirty="0" smtClean="0">
                <a:solidFill>
                  <a:schemeClr val="accent4"/>
                </a:solidFill>
              </a:rPr>
              <a:t>      《</a:t>
            </a:r>
            <a:r>
              <a:rPr lang="zh-CN" altLang="en-US" sz="2400" b="1" dirty="0">
                <a:solidFill>
                  <a:schemeClr val="accent4"/>
                </a:solidFill>
              </a:rPr>
              <a:t>中华人民共和国未成年人保护法</a:t>
            </a:r>
            <a:r>
              <a:rPr lang="en-US" altLang="zh-CN" sz="2400" b="1" dirty="0">
                <a:solidFill>
                  <a:schemeClr val="accent4"/>
                </a:solidFill>
              </a:rPr>
              <a:t>》</a:t>
            </a:r>
            <a:r>
              <a:rPr lang="zh-CN" altLang="en-US" sz="2400" b="1" dirty="0">
                <a:solidFill>
                  <a:schemeClr val="accent4"/>
                </a:solidFill>
              </a:rPr>
              <a:t>（第二次修订）自</a:t>
            </a:r>
            <a:r>
              <a:rPr lang="en-US" altLang="zh-CN" sz="2400" b="1" dirty="0">
                <a:solidFill>
                  <a:schemeClr val="accent4"/>
                </a:solidFill>
              </a:rPr>
              <a:t>2021</a:t>
            </a:r>
            <a:r>
              <a:rPr lang="zh-CN" altLang="en-US" sz="2400" b="1" dirty="0">
                <a:solidFill>
                  <a:schemeClr val="accent4"/>
                </a:solidFill>
              </a:rPr>
              <a:t>年</a:t>
            </a:r>
            <a:r>
              <a:rPr lang="en-US" altLang="zh-CN" sz="2400" b="1" dirty="0">
                <a:solidFill>
                  <a:schemeClr val="accent4"/>
                </a:solidFill>
              </a:rPr>
              <a:t>6</a:t>
            </a:r>
            <a:r>
              <a:rPr lang="zh-CN" altLang="en-US" sz="2400" b="1" dirty="0">
                <a:solidFill>
                  <a:schemeClr val="accent4"/>
                </a:solidFill>
              </a:rPr>
              <a:t>月</a:t>
            </a:r>
            <a:r>
              <a:rPr lang="en-US" altLang="zh-CN" sz="2400" b="1" dirty="0">
                <a:solidFill>
                  <a:schemeClr val="accent4"/>
                </a:solidFill>
              </a:rPr>
              <a:t>1</a:t>
            </a:r>
            <a:r>
              <a:rPr lang="zh-CN" altLang="en-US" sz="2400" b="1" dirty="0">
                <a:solidFill>
                  <a:schemeClr val="accent4"/>
                </a:solidFill>
              </a:rPr>
              <a:t>日起施行。新修订的未成年人保护法条文从</a:t>
            </a:r>
            <a:r>
              <a:rPr lang="en-US" altLang="zh-CN" sz="2400" b="1" dirty="0">
                <a:solidFill>
                  <a:schemeClr val="accent4"/>
                </a:solidFill>
              </a:rPr>
              <a:t>72</a:t>
            </a:r>
            <a:r>
              <a:rPr lang="zh-CN" altLang="en-US" sz="2400" b="1" dirty="0">
                <a:solidFill>
                  <a:schemeClr val="accent4"/>
                </a:solidFill>
              </a:rPr>
              <a:t>条增加到</a:t>
            </a:r>
            <a:r>
              <a:rPr lang="en-US" altLang="zh-CN" sz="2400" b="1" dirty="0">
                <a:ln w="22225">
                  <a:solidFill>
                    <a:schemeClr val="accent2"/>
                  </a:solidFill>
                  <a:prstDash val="solid"/>
                </a:ln>
                <a:solidFill>
                  <a:schemeClr val="accent2">
                    <a:lumMod val="40000"/>
                    <a:lumOff val="60000"/>
                  </a:schemeClr>
                </a:solidFill>
                <a:effectLst/>
              </a:rPr>
              <a:t>132</a:t>
            </a:r>
            <a:r>
              <a:rPr lang="zh-CN" altLang="en-US" sz="2400" b="1" dirty="0">
                <a:solidFill>
                  <a:schemeClr val="accent4"/>
                </a:solidFill>
              </a:rPr>
              <a:t>条，其特点包括充实总则规定、加强家庭保护、完善学校保护、充实社会保护、新增网络保护、强化政府保护、完善司法保护等。      </a:t>
            </a:r>
            <a:endParaRPr lang="en-US" altLang="zh-CN" sz="2400" b="1" dirty="0" smtClean="0">
              <a:solidFill>
                <a:schemeClr val="accent4"/>
              </a:solidFill>
            </a:endParaRPr>
          </a:p>
          <a:p>
            <a:pPr lvl="0">
              <a:defRPr/>
            </a:pPr>
            <a:r>
              <a:rPr lang="en-US" altLang="zh-CN" sz="2400" b="1" dirty="0">
                <a:solidFill>
                  <a:schemeClr val="accent4"/>
                </a:solidFill>
              </a:rPr>
              <a:t> </a:t>
            </a:r>
            <a:r>
              <a:rPr lang="en-US" altLang="zh-CN" sz="2400" b="1" dirty="0" smtClean="0">
                <a:solidFill>
                  <a:schemeClr val="accent4"/>
                </a:solidFill>
              </a:rPr>
              <a:t>      </a:t>
            </a:r>
            <a:r>
              <a:rPr lang="zh-CN" altLang="en-US" sz="2400" b="1" dirty="0" smtClean="0">
                <a:solidFill>
                  <a:schemeClr val="accent4"/>
                </a:solidFill>
              </a:rPr>
              <a:t>我国</a:t>
            </a:r>
            <a:r>
              <a:rPr lang="zh-CN" altLang="en-US" sz="2400" b="1" dirty="0">
                <a:solidFill>
                  <a:schemeClr val="accent4"/>
                </a:solidFill>
              </a:rPr>
              <a:t>未成年人保护法早在</a:t>
            </a:r>
            <a:r>
              <a:rPr lang="en-US" altLang="zh-CN" sz="2400" b="1" dirty="0">
                <a:solidFill>
                  <a:srgbClr val="FF0000"/>
                </a:solidFill>
              </a:rPr>
              <a:t>1991</a:t>
            </a:r>
            <a:r>
              <a:rPr lang="zh-CN" altLang="en-US" sz="2400" b="1" dirty="0">
                <a:solidFill>
                  <a:srgbClr val="FF0000"/>
                </a:solidFill>
              </a:rPr>
              <a:t>年</a:t>
            </a:r>
            <a:r>
              <a:rPr lang="en-US" altLang="zh-CN" sz="2400" b="1" dirty="0">
                <a:solidFill>
                  <a:srgbClr val="FF0000"/>
                </a:solidFill>
              </a:rPr>
              <a:t>9</a:t>
            </a:r>
            <a:r>
              <a:rPr lang="zh-CN" altLang="en-US" sz="2400" b="1" dirty="0">
                <a:solidFill>
                  <a:srgbClr val="FF0000"/>
                </a:solidFill>
              </a:rPr>
              <a:t>月</a:t>
            </a:r>
            <a:r>
              <a:rPr lang="en-US" altLang="zh-CN" sz="2400" b="1" dirty="0">
                <a:solidFill>
                  <a:srgbClr val="FF0000"/>
                </a:solidFill>
              </a:rPr>
              <a:t>4</a:t>
            </a:r>
            <a:r>
              <a:rPr lang="zh-CN" altLang="en-US" sz="2400" b="1" dirty="0">
                <a:solidFill>
                  <a:srgbClr val="FF0000"/>
                </a:solidFill>
              </a:rPr>
              <a:t>日</a:t>
            </a:r>
            <a:r>
              <a:rPr lang="zh-CN" altLang="en-US" sz="2400" b="1" dirty="0">
                <a:solidFill>
                  <a:schemeClr val="accent4"/>
                </a:solidFill>
              </a:rPr>
              <a:t>，由第七届全国人民代表大会常务委员会第二十一次会议通过，自</a:t>
            </a:r>
            <a:r>
              <a:rPr lang="en-US" altLang="zh-CN" sz="2400" b="1" dirty="0">
                <a:solidFill>
                  <a:schemeClr val="accent4"/>
                </a:solidFill>
              </a:rPr>
              <a:t>1992</a:t>
            </a:r>
            <a:r>
              <a:rPr lang="zh-CN" altLang="en-US" sz="2400" b="1" dirty="0">
                <a:solidFill>
                  <a:schemeClr val="accent4"/>
                </a:solidFill>
              </a:rPr>
              <a:t>年</a:t>
            </a:r>
            <a:r>
              <a:rPr lang="en-US" altLang="zh-CN" sz="2400" b="1" dirty="0">
                <a:solidFill>
                  <a:schemeClr val="accent4"/>
                </a:solidFill>
              </a:rPr>
              <a:t>1</a:t>
            </a:r>
            <a:r>
              <a:rPr lang="zh-CN" altLang="en-US" sz="2400" b="1" dirty="0">
                <a:solidFill>
                  <a:schemeClr val="accent4"/>
                </a:solidFill>
              </a:rPr>
              <a:t>月</a:t>
            </a:r>
            <a:r>
              <a:rPr lang="en-US" altLang="zh-CN" sz="2400" b="1" dirty="0">
                <a:solidFill>
                  <a:schemeClr val="accent4"/>
                </a:solidFill>
              </a:rPr>
              <a:t>1</a:t>
            </a:r>
            <a:r>
              <a:rPr lang="zh-CN" altLang="en-US" sz="2400" b="1" dirty="0">
                <a:solidFill>
                  <a:schemeClr val="accent4"/>
                </a:solidFill>
              </a:rPr>
              <a:t>日起施行。</a:t>
            </a:r>
            <a:r>
              <a:rPr lang="en-US" altLang="zh-CN" sz="2400" b="1" dirty="0">
                <a:solidFill>
                  <a:schemeClr val="accent4"/>
                </a:solidFill>
              </a:rPr>
              <a:t>2006</a:t>
            </a:r>
            <a:r>
              <a:rPr lang="zh-CN" altLang="en-US" sz="2400" b="1" dirty="0">
                <a:solidFill>
                  <a:schemeClr val="accent4"/>
                </a:solidFill>
              </a:rPr>
              <a:t>年</a:t>
            </a:r>
            <a:r>
              <a:rPr lang="en-US" altLang="zh-CN" sz="2400" b="1" dirty="0">
                <a:solidFill>
                  <a:schemeClr val="accent4"/>
                </a:solidFill>
              </a:rPr>
              <a:t>12</a:t>
            </a:r>
            <a:r>
              <a:rPr lang="zh-CN" altLang="en-US" sz="2400" b="1" dirty="0">
                <a:solidFill>
                  <a:schemeClr val="accent4"/>
                </a:solidFill>
              </a:rPr>
              <a:t>月</a:t>
            </a:r>
            <a:r>
              <a:rPr lang="en-US" altLang="zh-CN" sz="2400" b="1" dirty="0">
                <a:solidFill>
                  <a:schemeClr val="accent4"/>
                </a:solidFill>
              </a:rPr>
              <a:t>29</a:t>
            </a:r>
            <a:r>
              <a:rPr lang="zh-CN" altLang="en-US" sz="2400" b="1" dirty="0">
                <a:solidFill>
                  <a:schemeClr val="accent4"/>
                </a:solidFill>
              </a:rPr>
              <a:t>日，第十届全国人民代表大会常务委员会第二十五次会议</a:t>
            </a:r>
            <a:r>
              <a:rPr lang="zh-CN" altLang="en-US" sz="2400" b="1" dirty="0">
                <a:solidFill>
                  <a:srgbClr val="FF0000"/>
                </a:solidFill>
              </a:rPr>
              <a:t>第一次修订</a:t>
            </a:r>
            <a:r>
              <a:rPr lang="zh-CN" altLang="en-US" sz="2400" b="1" dirty="0">
                <a:solidFill>
                  <a:schemeClr val="accent4"/>
                </a:solidFill>
              </a:rPr>
              <a:t>，自</a:t>
            </a:r>
            <a:r>
              <a:rPr lang="en-US" altLang="zh-CN" sz="2400" b="1" dirty="0">
                <a:solidFill>
                  <a:schemeClr val="accent4"/>
                </a:solidFill>
              </a:rPr>
              <a:t>2007</a:t>
            </a:r>
            <a:r>
              <a:rPr lang="zh-CN" altLang="en-US" sz="2400" b="1" dirty="0">
                <a:solidFill>
                  <a:schemeClr val="accent4"/>
                </a:solidFill>
              </a:rPr>
              <a:t>年</a:t>
            </a:r>
            <a:r>
              <a:rPr lang="en-US" altLang="zh-CN" sz="2400" b="1" dirty="0">
                <a:solidFill>
                  <a:schemeClr val="accent4"/>
                </a:solidFill>
              </a:rPr>
              <a:t>6</a:t>
            </a:r>
            <a:r>
              <a:rPr lang="zh-CN" altLang="en-US" sz="2400" b="1" dirty="0">
                <a:solidFill>
                  <a:schemeClr val="accent4"/>
                </a:solidFill>
              </a:rPr>
              <a:t>月</a:t>
            </a:r>
            <a:r>
              <a:rPr lang="en-US" altLang="zh-CN" sz="2400" b="1" dirty="0">
                <a:solidFill>
                  <a:schemeClr val="accent4"/>
                </a:solidFill>
              </a:rPr>
              <a:t>1</a:t>
            </a:r>
            <a:r>
              <a:rPr lang="zh-CN" altLang="en-US" sz="2400" b="1" dirty="0">
                <a:solidFill>
                  <a:schemeClr val="accent4"/>
                </a:solidFill>
              </a:rPr>
              <a:t>日起施行。</a:t>
            </a:r>
            <a:r>
              <a:rPr lang="en-US" altLang="zh-CN" sz="2400" b="1" dirty="0">
                <a:solidFill>
                  <a:schemeClr val="accent4"/>
                </a:solidFill>
              </a:rPr>
              <a:t>2012</a:t>
            </a:r>
            <a:r>
              <a:rPr lang="zh-CN" altLang="en-US" sz="2400" b="1" dirty="0">
                <a:solidFill>
                  <a:schemeClr val="accent4"/>
                </a:solidFill>
              </a:rPr>
              <a:t>年</a:t>
            </a:r>
            <a:r>
              <a:rPr lang="en-US" altLang="zh-CN" sz="2400" b="1" dirty="0">
                <a:solidFill>
                  <a:schemeClr val="accent4"/>
                </a:solidFill>
              </a:rPr>
              <a:t>10</a:t>
            </a:r>
            <a:r>
              <a:rPr lang="zh-CN" altLang="en-US" sz="2400" b="1" dirty="0">
                <a:solidFill>
                  <a:schemeClr val="accent4"/>
                </a:solidFill>
              </a:rPr>
              <a:t>月</a:t>
            </a:r>
            <a:r>
              <a:rPr lang="en-US" altLang="zh-CN" sz="2400" b="1" dirty="0">
                <a:solidFill>
                  <a:schemeClr val="accent4"/>
                </a:solidFill>
              </a:rPr>
              <a:t>26</a:t>
            </a:r>
            <a:r>
              <a:rPr lang="zh-CN" altLang="en-US" sz="2400" b="1" dirty="0">
                <a:solidFill>
                  <a:schemeClr val="accent4"/>
                </a:solidFill>
              </a:rPr>
              <a:t>日，第十一届全国人民代表大会常务委员会第二十九次会议做出</a:t>
            </a:r>
            <a:r>
              <a:rPr lang="en-US" altLang="zh-CN" sz="2400" b="1" dirty="0">
                <a:solidFill>
                  <a:schemeClr val="accent4"/>
                </a:solidFill>
              </a:rPr>
              <a:t>《</a:t>
            </a:r>
            <a:r>
              <a:rPr lang="zh-CN" altLang="en-US" sz="2400" b="1" dirty="0">
                <a:solidFill>
                  <a:schemeClr val="accent4"/>
                </a:solidFill>
              </a:rPr>
              <a:t>关于修改</a:t>
            </a:r>
            <a:r>
              <a:rPr lang="en-US" altLang="zh-CN" sz="2400" b="1" dirty="0">
                <a:solidFill>
                  <a:schemeClr val="accent4"/>
                </a:solidFill>
              </a:rPr>
              <a:t>〈</a:t>
            </a:r>
            <a:r>
              <a:rPr lang="zh-CN" altLang="en-US" sz="2400" b="1" dirty="0">
                <a:solidFill>
                  <a:schemeClr val="accent4"/>
                </a:solidFill>
              </a:rPr>
              <a:t>中华人民共和国未成年人保护法</a:t>
            </a:r>
            <a:r>
              <a:rPr lang="en-US" altLang="zh-CN" sz="2400" b="1" dirty="0">
                <a:solidFill>
                  <a:schemeClr val="accent4"/>
                </a:solidFill>
              </a:rPr>
              <a:t>〉</a:t>
            </a:r>
            <a:r>
              <a:rPr lang="zh-CN" altLang="en-US" sz="2400" b="1" dirty="0">
                <a:solidFill>
                  <a:schemeClr val="accent4"/>
                </a:solidFill>
              </a:rPr>
              <a:t>的决定</a:t>
            </a:r>
            <a:r>
              <a:rPr lang="en-US" altLang="zh-CN" sz="2400" b="1" dirty="0">
                <a:solidFill>
                  <a:schemeClr val="accent4"/>
                </a:solidFill>
              </a:rPr>
              <a:t>》</a:t>
            </a:r>
            <a:r>
              <a:rPr lang="zh-CN" altLang="en-US" sz="2400" b="1" dirty="0">
                <a:solidFill>
                  <a:schemeClr val="accent4"/>
                </a:solidFill>
              </a:rPr>
              <a:t>修正该法，自</a:t>
            </a:r>
            <a:r>
              <a:rPr lang="en-US" altLang="zh-CN" sz="2400" b="1" dirty="0">
                <a:solidFill>
                  <a:schemeClr val="accent4"/>
                </a:solidFill>
              </a:rPr>
              <a:t>2013</a:t>
            </a:r>
            <a:r>
              <a:rPr lang="zh-CN" altLang="en-US" sz="2400" b="1" dirty="0">
                <a:solidFill>
                  <a:schemeClr val="accent4"/>
                </a:solidFill>
              </a:rPr>
              <a:t>年</a:t>
            </a:r>
            <a:r>
              <a:rPr lang="en-US" altLang="zh-CN" sz="2400" b="1" dirty="0">
                <a:solidFill>
                  <a:schemeClr val="accent4"/>
                </a:solidFill>
              </a:rPr>
              <a:t>1</a:t>
            </a:r>
            <a:r>
              <a:rPr lang="zh-CN" altLang="en-US" sz="2400" b="1" dirty="0">
                <a:solidFill>
                  <a:schemeClr val="accent4"/>
                </a:solidFill>
              </a:rPr>
              <a:t>月</a:t>
            </a:r>
            <a:r>
              <a:rPr lang="en-US" altLang="zh-CN" sz="2400" b="1" dirty="0">
                <a:solidFill>
                  <a:schemeClr val="accent4"/>
                </a:solidFill>
              </a:rPr>
              <a:t>1</a:t>
            </a:r>
            <a:r>
              <a:rPr lang="zh-CN" altLang="en-US" sz="2400" b="1" dirty="0">
                <a:solidFill>
                  <a:schemeClr val="accent4"/>
                </a:solidFill>
              </a:rPr>
              <a:t>日起施行。</a:t>
            </a:r>
            <a:r>
              <a:rPr lang="en-US" altLang="zh-CN" sz="2400" b="1" dirty="0">
                <a:solidFill>
                  <a:schemeClr val="accent4"/>
                </a:solidFill>
              </a:rPr>
              <a:t>2020</a:t>
            </a:r>
            <a:r>
              <a:rPr lang="zh-CN" altLang="en-US" sz="2400" b="1" dirty="0">
                <a:solidFill>
                  <a:schemeClr val="accent4"/>
                </a:solidFill>
              </a:rPr>
              <a:t>年</a:t>
            </a:r>
            <a:r>
              <a:rPr lang="en-US" altLang="zh-CN" sz="2400" b="1" dirty="0">
                <a:solidFill>
                  <a:schemeClr val="accent4"/>
                </a:solidFill>
              </a:rPr>
              <a:t>10</a:t>
            </a:r>
            <a:r>
              <a:rPr lang="zh-CN" altLang="en-US" sz="2400" b="1" dirty="0">
                <a:solidFill>
                  <a:schemeClr val="accent4"/>
                </a:solidFill>
              </a:rPr>
              <a:t>月</a:t>
            </a:r>
            <a:r>
              <a:rPr lang="en-US" altLang="zh-CN" sz="2400" b="1" dirty="0">
                <a:solidFill>
                  <a:schemeClr val="accent4"/>
                </a:solidFill>
              </a:rPr>
              <a:t>17</a:t>
            </a:r>
            <a:r>
              <a:rPr lang="zh-CN" altLang="en-US" sz="2400" b="1" dirty="0">
                <a:solidFill>
                  <a:schemeClr val="accent4"/>
                </a:solidFill>
              </a:rPr>
              <a:t>日，第十三届全国人民代表大会常务委员会第二十二次会议</a:t>
            </a:r>
            <a:r>
              <a:rPr lang="zh-CN" altLang="en-US" sz="2400" b="1" dirty="0">
                <a:solidFill>
                  <a:srgbClr val="FF0000"/>
                </a:solidFill>
              </a:rPr>
              <a:t>第二次修订</a:t>
            </a:r>
            <a:r>
              <a:rPr lang="zh-CN" altLang="en-US" sz="2400" b="1" dirty="0">
                <a:solidFill>
                  <a:schemeClr val="accent4"/>
                </a:solidFill>
              </a:rPr>
              <a:t>，自</a:t>
            </a:r>
            <a:r>
              <a:rPr lang="en-US" altLang="zh-CN" sz="2400" b="1" dirty="0">
                <a:solidFill>
                  <a:schemeClr val="accent4"/>
                </a:solidFill>
              </a:rPr>
              <a:t>2021</a:t>
            </a:r>
            <a:r>
              <a:rPr lang="zh-CN" altLang="en-US" sz="2400" b="1" dirty="0">
                <a:solidFill>
                  <a:schemeClr val="accent4"/>
                </a:solidFill>
              </a:rPr>
              <a:t>年</a:t>
            </a:r>
            <a:r>
              <a:rPr lang="en-US" altLang="zh-CN" sz="2400" b="1" dirty="0">
                <a:solidFill>
                  <a:schemeClr val="accent4"/>
                </a:solidFill>
              </a:rPr>
              <a:t>6</a:t>
            </a:r>
            <a:r>
              <a:rPr lang="zh-CN" altLang="en-US" sz="2400" b="1" dirty="0">
                <a:solidFill>
                  <a:schemeClr val="accent4"/>
                </a:solidFill>
              </a:rPr>
              <a:t>月</a:t>
            </a:r>
            <a:r>
              <a:rPr lang="en-US" altLang="zh-CN" sz="2400" b="1" dirty="0">
                <a:solidFill>
                  <a:schemeClr val="accent4"/>
                </a:solidFill>
              </a:rPr>
              <a:t>1</a:t>
            </a:r>
            <a:r>
              <a:rPr lang="zh-CN" altLang="en-US" sz="2400" b="1" dirty="0">
                <a:solidFill>
                  <a:schemeClr val="accent4"/>
                </a:solidFill>
              </a:rPr>
              <a:t>日起施行，</a:t>
            </a:r>
            <a:r>
              <a:rPr lang="zh-CN" altLang="en-US" sz="2400" b="1" dirty="0">
                <a:solidFill>
                  <a:srgbClr val="FF0000"/>
                </a:solidFill>
              </a:rPr>
              <a:t>2024年第二次修正。</a:t>
            </a:r>
            <a:endParaRPr lang="zh-CN" altLang="en-US" sz="2400" b="1" dirty="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3">
                                            <p:txEl>
                                              <p:pRg st="1" end="1"/>
                                            </p:txEl>
                                          </p:spTgt>
                                        </p:tgtEl>
                                        <p:attrNameLst>
                                          <p:attrName>style.visibility</p:attrName>
                                        </p:attrNameLst>
                                      </p:cBhvr>
                                      <p:to>
                                        <p:strVal val="visible"/>
                                      </p:to>
                                    </p:set>
                                    <p:animEffect transition="in" filter="circle(in)">
                                      <p:cBhvr>
                                        <p:cTn id="7" dur="2000"/>
                                        <p:tgtEl>
                                          <p:spTgt spid="32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337883"/>
            <a:ext cx="761747" cy="6139117"/>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kumimoji="0" lang="zh-CN" altLang="en-US" sz="2800" kern="1200" cap="none" spc="0" normalizeH="0" baseline="0" noProof="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中华人民共和国未成年人保护法</a:t>
            </a:r>
            <a:endParaRPr kumimoji="0" lang="zh-CN" altLang="en-US" sz="28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2773" name="矩形 2"/>
          <p:cNvSpPr/>
          <p:nvPr/>
        </p:nvSpPr>
        <p:spPr>
          <a:xfrm>
            <a:off x="1871663" y="265093"/>
            <a:ext cx="6738937" cy="5878532"/>
          </a:xfrm>
          <a:prstGeom prst="rect">
            <a:avLst/>
          </a:prstGeom>
          <a:noFill/>
          <a:ln w="9525">
            <a:noFill/>
          </a:ln>
        </p:spPr>
        <p:txBody>
          <a:bodyPr wrap="square">
            <a:spAutoFit/>
          </a:bodyPr>
          <a:lstStyle/>
          <a:p>
            <a:pPr lvl="0" algn="ctr">
              <a:defRPr/>
            </a:pPr>
            <a:r>
              <a:rPr lang="en-US" altLang="zh-CN" sz="3200" b="1" dirty="0" smtClean="0">
                <a:solidFill>
                  <a:schemeClr val="accent4"/>
                </a:solidFill>
              </a:rPr>
              <a:t>《</a:t>
            </a:r>
            <a:r>
              <a:rPr lang="zh-CN" altLang="en-US" sz="3200" b="1" dirty="0">
                <a:solidFill>
                  <a:schemeClr val="accent4"/>
                </a:solidFill>
              </a:rPr>
              <a:t>中华人民共和国未成年人保护法</a:t>
            </a:r>
            <a:r>
              <a:rPr lang="en-US" altLang="zh-CN" sz="3200" b="1" dirty="0" smtClean="0">
                <a:solidFill>
                  <a:schemeClr val="accent4"/>
                </a:solidFill>
              </a:rPr>
              <a:t>》</a:t>
            </a:r>
            <a:endParaRPr lang="en-US" altLang="zh-CN" sz="3200" b="1" dirty="0" smtClean="0">
              <a:solidFill>
                <a:schemeClr val="accent4"/>
              </a:solidFill>
            </a:endParaRPr>
          </a:p>
          <a:p>
            <a:pPr lvl="0" algn="ctr">
              <a:defRPr/>
            </a:pPr>
            <a:r>
              <a:rPr lang="zh-CN" altLang="en-US" sz="3200" b="1" dirty="0" smtClean="0">
                <a:solidFill>
                  <a:schemeClr val="accent4"/>
                </a:solidFill>
              </a:rPr>
              <a:t>（</a:t>
            </a:r>
            <a:r>
              <a:rPr lang="zh-CN" altLang="en-US" sz="3200" b="1" dirty="0">
                <a:solidFill>
                  <a:schemeClr val="accent4"/>
                </a:solidFill>
              </a:rPr>
              <a:t>第二次修订</a:t>
            </a:r>
            <a:r>
              <a:rPr lang="zh-CN" altLang="en-US" sz="3200" b="1" dirty="0" smtClean="0">
                <a:solidFill>
                  <a:schemeClr val="accent4"/>
                </a:solidFill>
              </a:rPr>
              <a:t>）</a:t>
            </a:r>
            <a:endParaRPr lang="en-US" altLang="zh-CN" sz="3200" b="1" dirty="0" smtClean="0">
              <a:solidFill>
                <a:schemeClr val="accent4"/>
              </a:solidFill>
            </a:endParaRPr>
          </a:p>
          <a:p>
            <a:pPr lvl="0" algn="ctr">
              <a:defRPr/>
            </a:pPr>
            <a:r>
              <a:rPr lang="zh-CN" altLang="en-US" sz="3200" b="1" dirty="0" smtClean="0">
                <a:solidFill>
                  <a:schemeClr val="accent4"/>
                </a:solidFill>
              </a:rPr>
              <a:t>目  录</a:t>
            </a:r>
            <a:endParaRPr lang="en-US" altLang="zh-CN" sz="3200" b="1" dirty="0" smtClean="0">
              <a:solidFill>
                <a:schemeClr val="accent4"/>
              </a:solidFill>
            </a:endParaRPr>
          </a:p>
          <a:p>
            <a:pPr lvl="0" algn="ctr">
              <a:defRPr/>
            </a:pPr>
            <a:endParaRPr lang="en-US" altLang="zh-CN" sz="2800" b="1" dirty="0" smtClean="0">
              <a:solidFill>
                <a:schemeClr val="accent4"/>
              </a:solidFill>
            </a:endParaRPr>
          </a:p>
          <a:p>
            <a:pPr lvl="0">
              <a:defRPr/>
            </a:pPr>
            <a:r>
              <a:rPr lang="zh-CN" altLang="en-US" sz="2800" b="1" dirty="0" smtClean="0">
                <a:solidFill>
                  <a:schemeClr val="accent4"/>
                </a:solidFill>
              </a:rPr>
              <a:t>      第一章  总则</a:t>
            </a:r>
            <a:endParaRPr lang="en-US" altLang="zh-CN" sz="2800" b="1" dirty="0" smtClean="0">
              <a:solidFill>
                <a:schemeClr val="accent4"/>
              </a:solidFill>
            </a:endParaRPr>
          </a:p>
          <a:p>
            <a:pPr lvl="0">
              <a:defRPr/>
            </a:pPr>
            <a:r>
              <a:rPr lang="zh-CN" altLang="en-US" sz="2800" b="1" dirty="0" smtClean="0">
                <a:solidFill>
                  <a:schemeClr val="accent4"/>
                </a:solidFill>
              </a:rPr>
              <a:t>      第二章  家庭保护</a:t>
            </a:r>
            <a:endParaRPr lang="en-US" altLang="zh-CN" sz="2800" b="1" dirty="0" smtClean="0">
              <a:solidFill>
                <a:schemeClr val="accent4"/>
              </a:solidFill>
            </a:endParaRPr>
          </a:p>
          <a:p>
            <a:pPr lvl="0">
              <a:defRPr/>
            </a:pPr>
            <a:r>
              <a:rPr lang="zh-CN" altLang="en-US" sz="2800" b="1" dirty="0" smtClean="0">
                <a:solidFill>
                  <a:schemeClr val="accent4"/>
                </a:solidFill>
              </a:rPr>
              <a:t>      第三章  </a:t>
            </a:r>
            <a:r>
              <a:rPr lang="zh-CN" altLang="en-US" sz="2800" b="1" dirty="0" smtClean="0">
                <a:solidFill>
                  <a:srgbClr val="FF0000"/>
                </a:solidFill>
              </a:rPr>
              <a:t>学校</a:t>
            </a:r>
            <a:r>
              <a:rPr lang="zh-CN" altLang="en-US" sz="2800" b="1" dirty="0" smtClean="0">
                <a:solidFill>
                  <a:schemeClr val="accent4"/>
                </a:solidFill>
              </a:rPr>
              <a:t>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第四章  社会保护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第五章  网络保护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第六章  政府保护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第七章  司法保护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第八章  法律保护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第九章  附则</a:t>
            </a:r>
            <a:endParaRPr lang="zh-CN" altLang="en-US" sz="2800" b="1" dirty="0">
              <a:solidFill>
                <a:schemeClr val="accent4"/>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337883"/>
            <a:ext cx="761747" cy="6139117"/>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kumimoji="0" lang="zh-CN" altLang="en-US" sz="2800" kern="1200" cap="none" spc="0" normalizeH="0" baseline="0" noProof="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中华人民共和国未成年人保护法</a:t>
            </a:r>
            <a:endParaRPr kumimoji="0" lang="zh-CN" altLang="en-US" sz="28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2773" name="矩形 2"/>
          <p:cNvSpPr/>
          <p:nvPr/>
        </p:nvSpPr>
        <p:spPr>
          <a:xfrm>
            <a:off x="1871663" y="265093"/>
            <a:ext cx="6738937" cy="6186309"/>
          </a:xfrm>
          <a:prstGeom prst="rect">
            <a:avLst/>
          </a:prstGeom>
          <a:noFill/>
          <a:ln w="9525">
            <a:noFill/>
          </a:ln>
        </p:spPr>
        <p:txBody>
          <a:bodyPr wrap="square">
            <a:spAutoFit/>
          </a:bodyPr>
          <a:lstStyle/>
          <a:p>
            <a:pPr lvl="0" algn="ctr">
              <a:defRPr/>
            </a:pPr>
            <a:r>
              <a:rPr lang="en-US" altLang="zh-CN" sz="3200" b="1" dirty="0" smtClean="0">
                <a:solidFill>
                  <a:schemeClr val="accent4"/>
                </a:solidFill>
              </a:rPr>
              <a:t>《</a:t>
            </a:r>
            <a:r>
              <a:rPr lang="zh-CN" altLang="en-US" sz="3200" b="1" dirty="0" smtClean="0">
                <a:solidFill>
                  <a:schemeClr val="accent4"/>
                </a:solidFill>
              </a:rPr>
              <a:t>未成年人学校保护规定</a:t>
            </a:r>
            <a:r>
              <a:rPr lang="en-US" altLang="zh-CN" sz="3200" b="1" dirty="0" smtClean="0">
                <a:solidFill>
                  <a:schemeClr val="accent4"/>
                </a:solidFill>
              </a:rPr>
              <a:t>》</a:t>
            </a:r>
            <a:endParaRPr lang="en-US" altLang="zh-CN" sz="3200" b="1" dirty="0" smtClean="0">
              <a:solidFill>
                <a:schemeClr val="accent4"/>
              </a:solidFill>
            </a:endParaRPr>
          </a:p>
          <a:p>
            <a:pPr lvl="0" algn="ctr">
              <a:defRPr/>
            </a:pPr>
            <a:endParaRPr lang="en-US" altLang="zh-CN" sz="2800" b="1" dirty="0" smtClean="0">
              <a:solidFill>
                <a:schemeClr val="accent4"/>
              </a:solidFill>
            </a:endParaRPr>
          </a:p>
          <a:p>
            <a:pPr lvl="0">
              <a:defRPr/>
            </a:pPr>
            <a:r>
              <a:rPr lang="en-US" altLang="zh-CN" sz="2800" b="1" dirty="0" smtClean="0">
                <a:solidFill>
                  <a:schemeClr val="accent4"/>
                </a:solidFill>
              </a:rPr>
              <a:t>     《</a:t>
            </a:r>
            <a:r>
              <a:rPr lang="zh-CN" altLang="en-US" sz="2800" b="1" dirty="0" smtClean="0">
                <a:solidFill>
                  <a:schemeClr val="accent4"/>
                </a:solidFill>
              </a:rPr>
              <a:t>未成年人学校保护规定</a:t>
            </a:r>
            <a:r>
              <a:rPr lang="en-US" altLang="zh-CN" sz="2800" b="1" dirty="0" smtClean="0">
                <a:solidFill>
                  <a:schemeClr val="accent4"/>
                </a:solidFill>
              </a:rPr>
              <a:t>》</a:t>
            </a:r>
            <a:r>
              <a:rPr lang="zh-CN" altLang="en-US" sz="2800" b="1" dirty="0" smtClean="0">
                <a:solidFill>
                  <a:schemeClr val="accent4"/>
                </a:solidFill>
              </a:rPr>
              <a:t>自</a:t>
            </a:r>
            <a:r>
              <a:rPr lang="en-US" altLang="zh-CN" sz="2800" b="1" dirty="0">
                <a:solidFill>
                  <a:schemeClr val="accent4"/>
                </a:solidFill>
              </a:rPr>
              <a:t>2021</a:t>
            </a:r>
            <a:r>
              <a:rPr lang="zh-CN" altLang="en-US" sz="2800" b="1" dirty="0">
                <a:solidFill>
                  <a:schemeClr val="accent4"/>
                </a:solidFill>
              </a:rPr>
              <a:t>年</a:t>
            </a:r>
            <a:r>
              <a:rPr lang="en-US" altLang="zh-CN" sz="2800" b="1" dirty="0">
                <a:solidFill>
                  <a:schemeClr val="accent4"/>
                </a:solidFill>
              </a:rPr>
              <a:t>5</a:t>
            </a:r>
            <a:r>
              <a:rPr lang="zh-CN" altLang="en-US" sz="2800" b="1" dirty="0">
                <a:solidFill>
                  <a:schemeClr val="accent4"/>
                </a:solidFill>
              </a:rPr>
              <a:t>月</a:t>
            </a:r>
            <a:r>
              <a:rPr lang="en-US" altLang="zh-CN" sz="2800" b="1" dirty="0">
                <a:solidFill>
                  <a:schemeClr val="accent4"/>
                </a:solidFill>
              </a:rPr>
              <a:t>25</a:t>
            </a:r>
            <a:r>
              <a:rPr lang="zh-CN" altLang="en-US" sz="2800" b="1" dirty="0">
                <a:solidFill>
                  <a:schemeClr val="accent4"/>
                </a:solidFill>
              </a:rPr>
              <a:t>日教育部第一次部务会议审议通过，自</a:t>
            </a:r>
            <a:r>
              <a:rPr lang="en-US" altLang="zh-CN" sz="2800" b="1" dirty="0">
                <a:solidFill>
                  <a:schemeClr val="accent4"/>
                </a:solidFill>
              </a:rPr>
              <a:t>2021</a:t>
            </a:r>
            <a:r>
              <a:rPr lang="zh-CN" altLang="en-US" sz="2800" b="1" dirty="0">
                <a:solidFill>
                  <a:schemeClr val="accent4"/>
                </a:solidFill>
              </a:rPr>
              <a:t>年</a:t>
            </a:r>
            <a:r>
              <a:rPr lang="en-US" altLang="zh-CN" sz="2800" b="1" dirty="0">
                <a:solidFill>
                  <a:schemeClr val="accent4"/>
                </a:solidFill>
              </a:rPr>
              <a:t>9</a:t>
            </a:r>
            <a:r>
              <a:rPr lang="zh-CN" altLang="en-US" sz="2800" b="1" dirty="0">
                <a:solidFill>
                  <a:schemeClr val="accent4"/>
                </a:solidFill>
              </a:rPr>
              <a:t>月</a:t>
            </a:r>
            <a:r>
              <a:rPr lang="en-US" altLang="zh-CN" sz="2800" b="1" dirty="0">
                <a:solidFill>
                  <a:schemeClr val="accent4"/>
                </a:solidFill>
              </a:rPr>
              <a:t>1</a:t>
            </a:r>
            <a:r>
              <a:rPr lang="zh-CN" altLang="en-US" sz="2800" b="1" dirty="0">
                <a:solidFill>
                  <a:schemeClr val="accent4"/>
                </a:solidFill>
              </a:rPr>
              <a:t>日起</a:t>
            </a:r>
            <a:r>
              <a:rPr lang="zh-CN" altLang="en-US" sz="2800" b="1" dirty="0" smtClean="0">
                <a:solidFill>
                  <a:schemeClr val="accent4"/>
                </a:solidFill>
              </a:rPr>
              <a:t>实行。</a:t>
            </a:r>
            <a:endParaRPr lang="en-US" altLang="zh-CN" sz="2800" b="1" dirty="0" smtClean="0">
              <a:solidFill>
                <a:schemeClr val="accent4"/>
              </a:solidFill>
            </a:endParaRPr>
          </a:p>
          <a:p>
            <a:pPr lvl="0">
              <a:defRPr/>
            </a:pP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第一章   总则</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第二章   </a:t>
            </a:r>
            <a:r>
              <a:rPr lang="zh-CN" altLang="en-US" sz="2800" b="1" dirty="0" smtClean="0">
                <a:solidFill>
                  <a:srgbClr val="FF0000"/>
                </a:solidFill>
              </a:rPr>
              <a:t>一般保护</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第三章  </a:t>
            </a:r>
            <a:r>
              <a:rPr lang="zh-CN" altLang="en-US" sz="2800" b="1" dirty="0" smtClean="0">
                <a:solidFill>
                  <a:srgbClr val="FF0000"/>
                </a:solidFill>
              </a:rPr>
              <a:t>专项保护</a:t>
            </a:r>
            <a:r>
              <a:rPr lang="zh-CN" altLang="en-US" sz="2800" b="1" dirty="0" smtClean="0">
                <a:solidFill>
                  <a:schemeClr val="accent4"/>
                </a:solidFill>
              </a:rPr>
              <a:t>  </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第四章   管理要求</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第五章   保护机制</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第六章  支持</a:t>
            </a:r>
            <a:r>
              <a:rPr lang="zh-CN" altLang="en-US" sz="2800" b="1" dirty="0">
                <a:solidFill>
                  <a:schemeClr val="accent4"/>
                </a:solidFill>
              </a:rPr>
              <a:t>与</a:t>
            </a:r>
            <a:r>
              <a:rPr lang="zh-CN" altLang="en-US" sz="2800" b="1" dirty="0" smtClean="0">
                <a:solidFill>
                  <a:schemeClr val="accent4"/>
                </a:solidFill>
              </a:rPr>
              <a:t>监督</a:t>
            </a:r>
            <a:endParaRPr lang="en-US" altLang="zh-CN" sz="2800" b="1" dirty="0" smtClean="0">
              <a:solidFill>
                <a:schemeClr val="accent4"/>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第七章   </a:t>
            </a:r>
            <a:r>
              <a:rPr lang="zh-CN" altLang="en-US" sz="2800" b="1" dirty="0" smtClean="0">
                <a:solidFill>
                  <a:srgbClr val="FF0000"/>
                </a:solidFill>
              </a:rPr>
              <a:t>责任</a:t>
            </a:r>
            <a:r>
              <a:rPr lang="zh-CN" altLang="en-US" sz="2800" b="1" dirty="0">
                <a:solidFill>
                  <a:srgbClr val="FF0000"/>
                </a:solidFill>
              </a:rPr>
              <a:t>与</a:t>
            </a:r>
            <a:r>
              <a:rPr lang="zh-CN" altLang="en-US" sz="2800" b="1" dirty="0" smtClean="0">
                <a:solidFill>
                  <a:srgbClr val="FF0000"/>
                </a:solidFill>
              </a:rPr>
              <a:t>处理</a:t>
            </a:r>
            <a:endParaRPr lang="en-US" altLang="zh-CN" sz="2800" b="1" dirty="0" smtClean="0">
              <a:solidFill>
                <a:srgbClr val="FF0000"/>
              </a:solidFill>
            </a:endParaRPr>
          </a:p>
          <a:p>
            <a:pPr lvl="0">
              <a:defRPr/>
            </a:pPr>
            <a:r>
              <a:rPr lang="en-US" altLang="zh-CN" sz="2800" b="1" dirty="0">
                <a:solidFill>
                  <a:schemeClr val="accent4"/>
                </a:solidFill>
              </a:rPr>
              <a:t> </a:t>
            </a:r>
            <a:r>
              <a:rPr lang="en-US" altLang="zh-CN" sz="2800" b="1" dirty="0" smtClean="0">
                <a:solidFill>
                  <a:schemeClr val="accent4"/>
                </a:solidFill>
              </a:rPr>
              <a:t>     </a:t>
            </a:r>
            <a:r>
              <a:rPr lang="zh-CN" altLang="en-US" sz="2800" b="1" dirty="0" smtClean="0">
                <a:solidFill>
                  <a:schemeClr val="accent4"/>
                </a:solidFill>
              </a:rPr>
              <a:t>第八章   附则</a:t>
            </a:r>
            <a:endParaRPr lang="zh-CN" altLang="en-US" sz="2800" b="1" dirty="0">
              <a:solidFill>
                <a:schemeClr val="accent4"/>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534556"/>
            <a:ext cx="761747" cy="5028044"/>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kumimoji="0" lang="zh-CN" altLang="en-US" sz="40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师德的前提是师爱</a:t>
            </a:r>
            <a:endParaRPr kumimoji="0" lang="zh-CN" altLang="en-US" sz="40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6" name="AutoShape 3" descr="小网格"/>
          <p:cNvSpPr/>
          <p:nvPr/>
        </p:nvSpPr>
        <p:spPr>
          <a:xfrm>
            <a:off x="2667000" y="1600200"/>
            <a:ext cx="2514600" cy="1600200"/>
          </a:xfrm>
          <a:custGeom>
            <a:avLst/>
            <a:gdLst>
              <a:gd name="txL" fmla="*/ 0 w 21600"/>
              <a:gd name="txT" fmla="*/ 0 h 21600"/>
              <a:gd name="txR" fmla="*/ 21600 w 21600"/>
              <a:gd name="txB" fmla="*/ 21600 h 21600"/>
            </a:gdLst>
            <a:ahLst/>
            <a:cxnLst>
              <a:cxn ang="17694720">
                <a:pos x="2147483646" y="2147483646"/>
              </a:cxn>
              <a:cxn ang="11796480">
                <a:pos x="2147483646" y="2147483646"/>
              </a:cxn>
              <a:cxn ang="5898240">
                <a:pos x="2147483646" y="2147483646"/>
              </a:cxn>
              <a:cxn ang="0">
                <a:pos x="2147483646" y="2147483646"/>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pattFill prst="smGrid">
            <a:fgClr>
              <a:srgbClr val="FF0000"/>
            </a:fgClr>
            <a:bgClr>
              <a:schemeClr val="bg1"/>
            </a:bgClr>
          </a:patt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a:spcBef>
                <a:spcPct val="0"/>
              </a:spcBef>
              <a:buNone/>
            </a:pPr>
            <a:r>
              <a:rPr lang="zh-CN" altLang="en-US" sz="4000" b="1" dirty="0">
                <a:solidFill>
                  <a:srgbClr val="FF0000"/>
                </a:solidFill>
                <a:ea typeface="宋体" panose="02010600030101010101" pitchFamily="2" charset="-122"/>
              </a:rPr>
              <a:t>兼爱</a:t>
            </a:r>
            <a:r>
              <a:rPr lang="zh-CN" altLang="en-US" sz="1800" b="1" dirty="0">
                <a:solidFill>
                  <a:srgbClr val="2510C0"/>
                </a:solidFill>
                <a:ea typeface="宋体" panose="02010600030101010101" pitchFamily="2" charset="-122"/>
              </a:rPr>
              <a:t> </a:t>
            </a:r>
            <a:endParaRPr lang="zh-CN" altLang="en-US" sz="2000" b="1" dirty="0">
              <a:ea typeface="宋体" panose="02010600030101010101" pitchFamily="2" charset="-122"/>
            </a:endParaRPr>
          </a:p>
        </p:txBody>
      </p:sp>
      <p:sp>
        <p:nvSpPr>
          <p:cNvPr id="7" name="AutoShape 4" descr="小网格"/>
          <p:cNvSpPr/>
          <p:nvPr/>
        </p:nvSpPr>
        <p:spPr>
          <a:xfrm>
            <a:off x="5486400" y="1600200"/>
            <a:ext cx="2286000" cy="1600200"/>
          </a:xfrm>
          <a:custGeom>
            <a:avLst/>
            <a:gdLst>
              <a:gd name="txL" fmla="*/ 0 w 21600"/>
              <a:gd name="txT" fmla="*/ 0 h 21600"/>
              <a:gd name="txR" fmla="*/ 21600 w 21600"/>
              <a:gd name="txB" fmla="*/ 21600 h 21600"/>
            </a:gdLst>
            <a:ahLst/>
            <a:cxnLst>
              <a:cxn ang="17694720">
                <a:pos x="2147483646" y="2147483646"/>
              </a:cxn>
              <a:cxn ang="11796480">
                <a:pos x="2147483646" y="2147483646"/>
              </a:cxn>
              <a:cxn ang="5898240">
                <a:pos x="2147483646" y="2147483646"/>
              </a:cxn>
              <a:cxn ang="0">
                <a:pos x="2147483646" y="2147483646"/>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pattFill prst="smGrid">
            <a:fgClr>
              <a:srgbClr val="FF0000"/>
            </a:fgClr>
            <a:bgClr>
              <a:schemeClr val="bg1"/>
            </a:bgClr>
          </a:patt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a:spcBef>
                <a:spcPct val="0"/>
              </a:spcBef>
              <a:buNone/>
            </a:pPr>
            <a:r>
              <a:rPr lang="zh-CN" altLang="en-US" sz="4000" b="1" dirty="0">
                <a:solidFill>
                  <a:srgbClr val="FF0000"/>
                </a:solidFill>
                <a:ea typeface="宋体" panose="02010600030101010101" pitchFamily="2" charset="-122"/>
              </a:rPr>
              <a:t>  传爱  </a:t>
            </a:r>
            <a:endParaRPr lang="zh-CN" altLang="en-US" sz="4000" b="1" dirty="0">
              <a:solidFill>
                <a:srgbClr val="FF0000"/>
              </a:solidFill>
              <a:ea typeface="宋体" panose="02010600030101010101" pitchFamily="2" charset="-122"/>
            </a:endParaRPr>
          </a:p>
        </p:txBody>
      </p:sp>
      <p:sp>
        <p:nvSpPr>
          <p:cNvPr id="9" name="Text Box 6"/>
          <p:cNvSpPr txBox="1"/>
          <p:nvPr/>
        </p:nvSpPr>
        <p:spPr>
          <a:xfrm>
            <a:off x="3124200" y="3352800"/>
            <a:ext cx="1620838" cy="4460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nSpc>
                <a:spcPct val="80000"/>
              </a:lnSpc>
              <a:buNone/>
            </a:pPr>
            <a:r>
              <a:rPr lang="zh-CN" altLang="en-US" sz="2800" b="1" dirty="0">
                <a:solidFill>
                  <a:schemeClr val="accent2"/>
                </a:solidFill>
                <a:ea typeface="华文新魏" panose="02010800040101010101" pitchFamily="2" charset="-122"/>
              </a:rPr>
              <a:t>平等的爱</a:t>
            </a:r>
            <a:endParaRPr lang="zh-CN" altLang="en-US" sz="2800" b="1" dirty="0">
              <a:solidFill>
                <a:schemeClr val="accent2"/>
              </a:solidFill>
              <a:ea typeface="华文新魏" panose="02010800040101010101" pitchFamily="2" charset="-122"/>
            </a:endParaRPr>
          </a:p>
        </p:txBody>
      </p:sp>
      <p:sp>
        <p:nvSpPr>
          <p:cNvPr id="10" name="Text Box 7"/>
          <p:cNvSpPr txBox="1"/>
          <p:nvPr/>
        </p:nvSpPr>
        <p:spPr>
          <a:xfrm>
            <a:off x="5486400" y="3352800"/>
            <a:ext cx="2338388" cy="4365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nSpc>
                <a:spcPct val="80000"/>
              </a:lnSpc>
              <a:buNone/>
            </a:pPr>
            <a:r>
              <a:rPr lang="zh-CN" altLang="en-US" sz="2800" b="1" dirty="0">
                <a:solidFill>
                  <a:schemeClr val="accent2"/>
                </a:solidFill>
                <a:ea typeface="华文新魏" panose="02010800040101010101" pitchFamily="2" charset="-122"/>
              </a:rPr>
              <a:t>具有爱的能力</a:t>
            </a:r>
            <a:endParaRPr lang="zh-CN" altLang="en-US" sz="2800" b="1" dirty="0">
              <a:solidFill>
                <a:schemeClr val="accent2"/>
              </a:solidFill>
              <a:ea typeface="华文新魏" panose="02010800040101010101" pitchFamily="2" charset="-122"/>
            </a:endParaRPr>
          </a:p>
        </p:txBody>
      </p:sp>
      <p:sp>
        <p:nvSpPr>
          <p:cNvPr id="2" name="矩形 1"/>
          <p:cNvSpPr/>
          <p:nvPr/>
        </p:nvSpPr>
        <p:spPr>
          <a:xfrm>
            <a:off x="2743200" y="4078288"/>
            <a:ext cx="41148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3200" b="1" dirty="0">
                <a:solidFill>
                  <a:srgbClr val="000000"/>
                </a:solidFill>
                <a:ea typeface="宋体" panose="02010600030101010101" pitchFamily="2" charset="-122"/>
                <a:sym typeface="楷体" panose="02010609060101010101" pitchFamily="49" charset="-122"/>
              </a:rPr>
              <a:t>爱的底线是</a:t>
            </a:r>
            <a:r>
              <a:rPr lang="zh-CN" altLang="en-US" sz="3200" b="1" dirty="0">
                <a:solidFill>
                  <a:srgbClr val="FF0000"/>
                </a:solidFill>
                <a:ea typeface="宋体" panose="02010600030101010101" pitchFamily="2" charset="-122"/>
                <a:sym typeface="楷体" panose="02010609060101010101" pitchFamily="49" charset="-122"/>
              </a:rPr>
              <a:t>尊重</a:t>
            </a:r>
            <a:r>
              <a:rPr lang="zh-CN" altLang="en-US" sz="3200" b="1" dirty="0">
                <a:solidFill>
                  <a:srgbClr val="000000"/>
                </a:solidFill>
                <a:ea typeface="宋体" panose="02010600030101010101" pitchFamily="2" charset="-122"/>
                <a:sym typeface="楷体" panose="02010609060101010101" pitchFamily="49" charset="-122"/>
              </a:rPr>
              <a:t>。 </a:t>
            </a:r>
            <a:endParaRPr lang="en-US" altLang="zh-CN" sz="3200" b="1" dirty="0">
              <a:solidFill>
                <a:srgbClr val="000000"/>
              </a:solidFill>
              <a:ea typeface="宋体" panose="02010600030101010101" pitchFamily="2" charset="-122"/>
              <a:sym typeface="楷体" panose="02010609060101010101" pitchFamily="49" charset="-122"/>
            </a:endParaRPr>
          </a:p>
          <a:p>
            <a:pPr marL="0" lvl="0" indent="0" eaLnBrk="1" hangingPunct="1">
              <a:spcBef>
                <a:spcPct val="0"/>
              </a:spcBef>
              <a:buNone/>
            </a:pPr>
            <a:r>
              <a:rPr lang="zh-CN" altLang="en-US" sz="3200" b="1" dirty="0">
                <a:solidFill>
                  <a:srgbClr val="000000"/>
                </a:solidFill>
                <a:ea typeface="宋体" panose="02010600030101010101" pitchFamily="2" charset="-122"/>
                <a:sym typeface="楷体" panose="02010609060101010101" pitchFamily="49" charset="-122"/>
              </a:rPr>
              <a:t>师爱应该是</a:t>
            </a:r>
            <a:r>
              <a:rPr lang="zh-CN" altLang="en-US" sz="3200" b="1" dirty="0">
                <a:solidFill>
                  <a:srgbClr val="FF0000"/>
                </a:solidFill>
                <a:ea typeface="宋体" panose="02010600030101010101" pitchFamily="2" charset="-122"/>
                <a:sym typeface="楷体" panose="02010609060101010101" pitchFamily="49" charset="-122"/>
              </a:rPr>
              <a:t>科学</a:t>
            </a:r>
            <a:r>
              <a:rPr lang="zh-CN" altLang="en-US" sz="3200" b="1" dirty="0">
                <a:solidFill>
                  <a:srgbClr val="000000"/>
                </a:solidFill>
                <a:ea typeface="宋体" panose="02010600030101010101" pitchFamily="2" charset="-122"/>
                <a:sym typeface="楷体" panose="02010609060101010101" pitchFamily="49" charset="-122"/>
              </a:rPr>
              <a:t>的。</a:t>
            </a:r>
            <a:endParaRPr lang="zh-CN" altLang="en-US" sz="3200" b="1" dirty="0">
              <a:solidFill>
                <a:srgbClr val="000000"/>
              </a:solidFill>
              <a:ea typeface="宋体" panose="02010600030101010101" pitchFamily="2" charset="-122"/>
              <a:sym typeface="楷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1012303"/>
            <a:ext cx="761747" cy="4040593"/>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kumimoji="0" lang="zh-CN" altLang="en-US" sz="3200" kern="1200" cap="none" spc="0" normalizeH="0" baseline="0" noProof="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师爱的无私和纯洁</a:t>
            </a:r>
            <a:endParaRPr kumimoji="0" lang="zh-CN" altLang="en-US" sz="32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26629" name="矩形 2"/>
          <p:cNvSpPr/>
          <p:nvPr/>
        </p:nvSpPr>
        <p:spPr>
          <a:xfrm>
            <a:off x="2209800" y="685800"/>
            <a:ext cx="6705600" cy="48310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zh-CN" altLang="en-US" sz="2800" dirty="0">
                <a:solidFill>
                  <a:srgbClr val="FF0000"/>
                </a:solidFill>
                <a:ea typeface="宋体" panose="02010600030101010101" pitchFamily="2" charset="-122"/>
              </a:rPr>
              <a:t>       </a:t>
            </a:r>
            <a:r>
              <a:rPr lang="zh-CN" altLang="en-US" sz="2800" b="1" dirty="0">
                <a:solidFill>
                  <a:srgbClr val="FF0000"/>
                </a:solidFill>
                <a:ea typeface="宋体" panose="02010600030101010101" pitchFamily="2" charset="-122"/>
              </a:rPr>
              <a:t> 师爱不同于母爱</a:t>
            </a:r>
            <a:r>
              <a:rPr lang="zh-CN" altLang="en-US" sz="2800" b="1" dirty="0">
                <a:ea typeface="宋体" panose="02010600030101010101" pitchFamily="2" charset="-122"/>
              </a:rPr>
              <a:t>，人们都说母爱是无私的，但社会生物学却认为，母爱并不无私，因为母亲与儿女有着</a:t>
            </a:r>
            <a:r>
              <a:rPr lang="zh-CN" altLang="en-US" sz="2800" b="1" dirty="0">
                <a:solidFill>
                  <a:srgbClr val="FF0000"/>
                </a:solidFill>
                <a:ea typeface="宋体" panose="02010600030101010101" pitchFamily="2" charset="-122"/>
              </a:rPr>
              <a:t>共同的基因和血缘关系</a:t>
            </a:r>
            <a:r>
              <a:rPr lang="zh-CN" altLang="en-US" sz="2800" b="1" dirty="0">
                <a:ea typeface="宋体" panose="02010600030101010101" pitchFamily="2" charset="-122"/>
              </a:rPr>
              <a:t>，决定了母亲对孩子的爱是天然的。因此，和母爱相比，师爱更</a:t>
            </a:r>
            <a:r>
              <a:rPr lang="zh-CN" altLang="en-US" sz="2800" b="1" dirty="0">
                <a:solidFill>
                  <a:srgbClr val="FF0000"/>
                </a:solidFill>
                <a:ea typeface="宋体" panose="02010600030101010101" pitchFamily="2" charset="-122"/>
              </a:rPr>
              <a:t>无私</a:t>
            </a:r>
            <a:r>
              <a:rPr lang="zh-CN" altLang="en-US" sz="2800" b="1" dirty="0">
                <a:ea typeface="宋体" panose="02010600030101010101" pitchFamily="2" charset="-122"/>
              </a:rPr>
              <a:t> 。</a:t>
            </a:r>
            <a:endParaRPr lang="zh-CN" altLang="en-US" sz="2800" b="1" dirty="0">
              <a:ea typeface="宋体" panose="02010600030101010101" pitchFamily="2" charset="-122"/>
            </a:endParaRPr>
          </a:p>
          <a:p>
            <a:pPr marL="0" lvl="0" indent="0">
              <a:spcBef>
                <a:spcPct val="0"/>
              </a:spcBef>
              <a:buNone/>
            </a:pPr>
            <a:r>
              <a:rPr lang="zh-CN" altLang="en-US" sz="2800" b="1" dirty="0">
                <a:ea typeface="宋体" panose="02010600030101010101" pitchFamily="2" charset="-122"/>
              </a:rPr>
              <a:t>      </a:t>
            </a:r>
            <a:r>
              <a:rPr lang="zh-CN" altLang="en-US" sz="2800" b="1" dirty="0">
                <a:solidFill>
                  <a:srgbClr val="FF0000"/>
                </a:solidFill>
                <a:ea typeface="宋体" panose="02010600030101010101" pitchFamily="2" charset="-122"/>
              </a:rPr>
              <a:t>师爱也不同于友爱</a:t>
            </a:r>
            <a:r>
              <a:rPr lang="zh-CN" altLang="en-US" sz="2800" b="1" dirty="0">
                <a:ea typeface="宋体" panose="02010600030101010101" pitchFamily="2" charset="-122"/>
              </a:rPr>
              <a:t>，友爱者之间往往有着</a:t>
            </a:r>
            <a:r>
              <a:rPr lang="zh-CN" altLang="en-US" sz="2800" b="1" dirty="0">
                <a:solidFill>
                  <a:srgbClr val="FF0000"/>
                </a:solidFill>
                <a:ea typeface="宋体" panose="02010600030101010101" pitchFamily="2" charset="-122"/>
              </a:rPr>
              <a:t>共同的利益</a:t>
            </a:r>
            <a:r>
              <a:rPr lang="zh-CN" altLang="en-US" sz="2800" b="1" dirty="0">
                <a:ea typeface="宋体" panose="02010600030101010101" pitchFamily="2" charset="-122"/>
              </a:rPr>
              <a:t>，因此师爱比友爱更加纯洁。</a:t>
            </a:r>
            <a:endParaRPr lang="zh-CN" altLang="en-US" sz="2800" b="1" dirty="0">
              <a:ea typeface="宋体" panose="02010600030101010101" pitchFamily="2" charset="-122"/>
            </a:endParaRPr>
          </a:p>
          <a:p>
            <a:pPr marL="0" lvl="0" indent="0">
              <a:spcBef>
                <a:spcPct val="0"/>
              </a:spcBef>
              <a:buNone/>
            </a:pPr>
            <a:r>
              <a:rPr lang="zh-CN" altLang="en-US" sz="2800" b="1" dirty="0">
                <a:ea typeface="宋体" panose="02010600030101010101" pitchFamily="2" charset="-122"/>
              </a:rPr>
              <a:t>      师爱作为一种</a:t>
            </a:r>
            <a:r>
              <a:rPr lang="zh-CN" altLang="en-US" sz="2800" b="1" dirty="0">
                <a:solidFill>
                  <a:srgbClr val="FF0000"/>
                </a:solidFill>
                <a:ea typeface="宋体" panose="02010600030101010101" pitchFamily="2" charset="-122"/>
              </a:rPr>
              <a:t>特殊的社会性情感</a:t>
            </a:r>
            <a:r>
              <a:rPr lang="zh-CN" altLang="en-US" sz="2800" b="1" dirty="0">
                <a:ea typeface="宋体" panose="02010600030101010101" pitchFamily="2" charset="-122"/>
              </a:rPr>
              <a:t>，在教育中发生着独有的教育功能。</a:t>
            </a:r>
            <a:endParaRPr lang="zh-CN" altLang="en-US" sz="2800" b="1" dirty="0">
              <a:ea typeface="宋体" panose="02010600030101010101" pitchFamily="2" charset="-122"/>
            </a:endParaRPr>
          </a:p>
          <a:p>
            <a:pPr marL="0" lvl="0" indent="0">
              <a:spcBef>
                <a:spcPct val="0"/>
              </a:spcBef>
              <a:buNone/>
            </a:pPr>
            <a:r>
              <a:rPr lang="zh-CN" altLang="en-US" sz="2800" b="1" dirty="0">
                <a:ea typeface="宋体" panose="02010600030101010101" pitchFamily="2" charset="-122"/>
              </a:rPr>
              <a:t>      可以说，</a:t>
            </a:r>
            <a:r>
              <a:rPr lang="zh-CN" altLang="en-US" sz="2800" b="1" dirty="0">
                <a:solidFill>
                  <a:srgbClr val="FF0000"/>
                </a:solidFill>
                <a:ea typeface="宋体" panose="02010600030101010101" pitchFamily="2" charset="-122"/>
              </a:rPr>
              <a:t>没有师爱就</a:t>
            </a:r>
            <a:r>
              <a:rPr lang="zh-CN" altLang="en-US" sz="2800" b="1" dirty="0" smtClean="0">
                <a:solidFill>
                  <a:srgbClr val="FF0000"/>
                </a:solidFill>
                <a:ea typeface="宋体" panose="02010600030101010101" pitchFamily="2" charset="-122"/>
              </a:rPr>
              <a:t>没有好的教育</a:t>
            </a:r>
            <a:r>
              <a:rPr lang="zh-CN" altLang="en-US" sz="2800" b="1" dirty="0">
                <a:ea typeface="宋体" panose="02010600030101010101" pitchFamily="2" charset="-122"/>
              </a:rPr>
              <a:t>。</a:t>
            </a:r>
            <a:endParaRPr lang="zh-CN" altLang="en-US" sz="2800" b="1"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custDataLst>
              <p:tags r:id="rId1"/>
            </p:custDataLst>
          </p:nvPr>
        </p:nvSpPr>
        <p:spPr>
          <a:xfrm>
            <a:off x="0" y="76200"/>
            <a:ext cx="9251950" cy="719138"/>
          </a:xfrm>
        </p:spPr>
        <p:txBody>
          <a:bodyPr vert="horz" wrap="square" lIns="91440" tIns="45720" rIns="91440" bIns="45720" anchor="ctr" anchorCtr="0"/>
          <a:lstStyle/>
          <a:p>
            <a:r>
              <a:rPr lang="en-US" altLang="zh-CN" sz="2800" dirty="0"/>
              <a:t>2014</a:t>
            </a:r>
            <a:r>
              <a:rPr lang="zh-CN" altLang="en-US" sz="2800" dirty="0"/>
              <a:t>年教育部</a:t>
            </a:r>
            <a:r>
              <a:rPr lang="en-US" altLang="zh-CN" sz="2800" dirty="0"/>
              <a:t>《</a:t>
            </a:r>
            <a:r>
              <a:rPr lang="zh-CN" altLang="en-US" sz="2800" dirty="0"/>
              <a:t>中小学教师违反职业道德行为处理办法</a:t>
            </a:r>
            <a:r>
              <a:rPr lang="en-US" altLang="zh-CN" sz="2800" dirty="0"/>
              <a:t>》</a:t>
            </a:r>
            <a:r>
              <a:rPr lang="zh-CN" altLang="en-US" sz="2800" dirty="0"/>
              <a:t>中应予处理的教师违反职业道德行为</a:t>
            </a:r>
            <a:endParaRPr lang="en-US" altLang="zh-CN" sz="2800" dirty="0"/>
          </a:p>
        </p:txBody>
      </p:sp>
      <p:sp>
        <p:nvSpPr>
          <p:cNvPr id="28675" name="Text Box 4"/>
          <p:cNvSpPr txBox="1"/>
          <p:nvPr/>
        </p:nvSpPr>
        <p:spPr>
          <a:xfrm>
            <a:off x="1" y="1000125"/>
            <a:ext cx="9144000" cy="40934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stStyle>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1.</a:t>
            </a:r>
            <a:r>
              <a:rPr lang="zh-CN" altLang="en-US" b="1" dirty="0">
                <a:solidFill>
                  <a:srgbClr val="0C0C0C"/>
                </a:solidFill>
                <a:latin typeface="Arial" panose="020B0604020202020204" pitchFamily="34" charset="0"/>
                <a:ea typeface="宋体" panose="02010600030101010101" pitchFamily="2" charset="-122"/>
              </a:rPr>
              <a:t>在教育教学活动中，有违背党和国家方针政策言行的；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2.</a:t>
            </a:r>
            <a:r>
              <a:rPr lang="zh-CN" altLang="en-US" b="1" dirty="0">
                <a:solidFill>
                  <a:srgbClr val="0C0C0C"/>
                </a:solidFill>
                <a:latin typeface="Arial" panose="020B0604020202020204" pitchFamily="34" charset="0"/>
                <a:ea typeface="宋体" panose="02010600030101010101" pitchFamily="2" charset="-122"/>
              </a:rPr>
              <a:t>在教育教学活动中，遇到突发事件时，不履行保护学生人身安全职责的；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3.</a:t>
            </a:r>
            <a:r>
              <a:rPr lang="zh-CN" altLang="en-US" b="1" dirty="0">
                <a:solidFill>
                  <a:srgbClr val="0C0C0C"/>
                </a:solidFill>
                <a:latin typeface="Arial" panose="020B0604020202020204" pitchFamily="34" charset="0"/>
                <a:ea typeface="宋体" panose="02010600030101010101" pitchFamily="2" charset="-122"/>
              </a:rPr>
              <a:t>在教育教学活动和学生管理、评价中不公平公正对待学生，产生明显负面影响的；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4.</a:t>
            </a:r>
            <a:r>
              <a:rPr lang="zh-CN" altLang="en-US" b="1" dirty="0">
                <a:solidFill>
                  <a:srgbClr val="0C0C0C"/>
                </a:solidFill>
                <a:latin typeface="Arial" panose="020B0604020202020204" pitchFamily="34" charset="0"/>
                <a:ea typeface="宋体" panose="02010600030101010101" pitchFamily="2" charset="-122"/>
              </a:rPr>
              <a:t> 在招生、考试、考核评价，职务评审、教研科研中弄虚作假、营私舞弊的；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5.</a:t>
            </a:r>
            <a:r>
              <a:rPr lang="zh-CN" altLang="en-US" b="1" dirty="0">
                <a:solidFill>
                  <a:srgbClr val="0C0C0C"/>
                </a:solidFill>
                <a:latin typeface="Arial" panose="020B0604020202020204" pitchFamily="34" charset="0"/>
                <a:ea typeface="宋体" panose="02010600030101010101" pitchFamily="2" charset="-122"/>
              </a:rPr>
              <a:t>体罚学生的和以侮辱、歧视等方式变相体罚学生，造成学生身心伤害的；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6.</a:t>
            </a:r>
            <a:r>
              <a:rPr lang="zh-CN" altLang="en-US" b="1" dirty="0">
                <a:solidFill>
                  <a:srgbClr val="0C0C0C"/>
                </a:solidFill>
                <a:latin typeface="Arial" panose="020B0604020202020204" pitchFamily="34" charset="0"/>
                <a:ea typeface="宋体" panose="02010600030101010101" pitchFamily="2" charset="-122"/>
              </a:rPr>
              <a:t>对学生实施性骚扰或者与学生发生不正当关系的；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7.</a:t>
            </a:r>
            <a:r>
              <a:rPr lang="zh-CN" altLang="en-US" b="1" dirty="0">
                <a:solidFill>
                  <a:srgbClr val="0C0C0C"/>
                </a:solidFill>
                <a:latin typeface="Arial" panose="020B0604020202020204" pitchFamily="34" charset="0"/>
                <a:ea typeface="宋体" panose="02010600030101010101" pitchFamily="2" charset="-122"/>
              </a:rPr>
              <a:t>索要或者违反规定收受家长、学生财物的；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8.</a:t>
            </a:r>
            <a:r>
              <a:rPr lang="zh-CN" altLang="en-US" b="1" dirty="0">
                <a:solidFill>
                  <a:srgbClr val="0C0C0C"/>
                </a:solidFill>
                <a:latin typeface="Arial" panose="020B0604020202020204" pitchFamily="34" charset="0"/>
                <a:ea typeface="宋体" panose="02010600030101010101" pitchFamily="2" charset="-122"/>
              </a:rPr>
              <a:t>组织或者参与针对学生的营业性活动，或者强制学生订购教辅资料、报刊等牟取利益的；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9.</a:t>
            </a:r>
            <a:r>
              <a:rPr lang="zh-CN" altLang="en-US" b="1" dirty="0">
                <a:solidFill>
                  <a:srgbClr val="0C0C0C"/>
                </a:solidFill>
                <a:latin typeface="Arial" panose="020B0604020202020204" pitchFamily="34" charset="0"/>
                <a:ea typeface="宋体" panose="02010600030101010101" pitchFamily="2" charset="-122"/>
              </a:rPr>
              <a:t> 组织、要求学生参加校内外有偿补课，或者组织参与校外培训机构对学生有偿补课的；</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10.</a:t>
            </a:r>
            <a:r>
              <a:rPr lang="zh-CN" altLang="en-US" b="1" dirty="0">
                <a:solidFill>
                  <a:srgbClr val="0C0C0C"/>
                </a:solidFill>
                <a:latin typeface="Arial" panose="020B0604020202020204" pitchFamily="34" charset="0"/>
                <a:ea typeface="宋体" panose="02010600030101010101" pitchFamily="2" charset="-122"/>
              </a:rPr>
              <a:t>其他违反职业道德的行为，应当给予相应处分的。</a:t>
            </a:r>
            <a:endParaRPr lang="zh-CN" altLang="en-US" b="1" dirty="0">
              <a:solidFill>
                <a:srgbClr val="0C0C0C"/>
              </a:solidFill>
              <a:latin typeface="Arial" panose="020B0604020202020204" pitchFamily="34" charset="0"/>
              <a:ea typeface="宋体" panose="02010600030101010101" pitchFamily="2" charset="-122"/>
            </a:endParaRPr>
          </a:p>
        </p:txBody>
      </p:sp>
      <p:sp>
        <p:nvSpPr>
          <p:cNvPr id="4" name="减号 3"/>
          <p:cNvSpPr/>
          <p:nvPr/>
        </p:nvSpPr>
        <p:spPr>
          <a:xfrm>
            <a:off x="3124200" y="1295400"/>
            <a:ext cx="4343400" cy="9842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减号 4"/>
          <p:cNvSpPr/>
          <p:nvPr/>
        </p:nvSpPr>
        <p:spPr>
          <a:xfrm flipV="1">
            <a:off x="5257800" y="15240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减号 5"/>
          <p:cNvSpPr/>
          <p:nvPr/>
        </p:nvSpPr>
        <p:spPr>
          <a:xfrm flipV="1">
            <a:off x="4343400" y="19050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减号 6"/>
          <p:cNvSpPr/>
          <p:nvPr/>
        </p:nvSpPr>
        <p:spPr>
          <a:xfrm flipV="1">
            <a:off x="152400" y="27432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减号 7"/>
          <p:cNvSpPr/>
          <p:nvPr/>
        </p:nvSpPr>
        <p:spPr>
          <a:xfrm flipV="1">
            <a:off x="4495800" y="2743200"/>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减号 9"/>
          <p:cNvSpPr/>
          <p:nvPr/>
        </p:nvSpPr>
        <p:spPr>
          <a:xfrm flipV="1">
            <a:off x="1600200" y="3048000"/>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减号 10"/>
          <p:cNvSpPr/>
          <p:nvPr/>
        </p:nvSpPr>
        <p:spPr>
          <a:xfrm flipV="1">
            <a:off x="2895600" y="37338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减号 11"/>
          <p:cNvSpPr/>
          <p:nvPr/>
        </p:nvSpPr>
        <p:spPr>
          <a:xfrm flipV="1">
            <a:off x="6324600" y="25146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减号 12"/>
          <p:cNvSpPr/>
          <p:nvPr/>
        </p:nvSpPr>
        <p:spPr>
          <a:xfrm flipV="1">
            <a:off x="2895600" y="4373562"/>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1025"/>
            <a:ext cx="9067800" cy="1658085"/>
          </a:xfrm>
          <a:prstGeom prst="rect">
            <a:avLst/>
          </a:prstGeom>
        </p:spPr>
      </p:pic>
      <p:sp>
        <p:nvSpPr>
          <p:cNvPr id="15" name="减号 14"/>
          <p:cNvSpPr/>
          <p:nvPr/>
        </p:nvSpPr>
        <p:spPr>
          <a:xfrm flipV="1">
            <a:off x="3962400" y="3382962"/>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减号 15"/>
          <p:cNvSpPr/>
          <p:nvPr/>
        </p:nvSpPr>
        <p:spPr>
          <a:xfrm flipV="1">
            <a:off x="228600" y="4906962"/>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custDataLst>
              <p:tags r:id="rId1"/>
            </p:custDataLst>
          </p:nvPr>
        </p:nvSpPr>
        <p:spPr>
          <a:xfrm>
            <a:off x="0" y="76200"/>
            <a:ext cx="9251950" cy="719138"/>
          </a:xfrm>
        </p:spPr>
        <p:txBody>
          <a:bodyPr vert="horz" wrap="square" lIns="91440" tIns="45720" rIns="91440" bIns="45720" anchor="ctr" anchorCtr="0"/>
          <a:lstStyle/>
          <a:p>
            <a:r>
              <a:rPr lang="en-US" altLang="zh-CN" sz="2800" dirty="0"/>
              <a:t>2018</a:t>
            </a:r>
            <a:r>
              <a:rPr lang="zh-CN" altLang="en-US" sz="2800" dirty="0"/>
              <a:t>年教育部</a:t>
            </a:r>
            <a:r>
              <a:rPr lang="en-US" altLang="zh-CN" sz="2800" dirty="0"/>
              <a:t>《</a:t>
            </a:r>
            <a:r>
              <a:rPr lang="zh-CN" altLang="en-US" sz="2800" dirty="0"/>
              <a:t>中小学教师违反职业道德行为处理办法</a:t>
            </a:r>
            <a:r>
              <a:rPr lang="en-US" altLang="zh-CN" sz="2800" dirty="0"/>
              <a:t>》</a:t>
            </a:r>
            <a:r>
              <a:rPr lang="zh-CN" altLang="en-US" sz="2800" dirty="0"/>
              <a:t>中应予处理的教师违反职业道德行为</a:t>
            </a:r>
            <a:endParaRPr lang="en-US" altLang="zh-CN" sz="2800" dirty="0"/>
          </a:p>
        </p:txBody>
      </p:sp>
      <p:sp>
        <p:nvSpPr>
          <p:cNvPr id="28675" name="Text Box 4"/>
          <p:cNvSpPr txBox="1"/>
          <p:nvPr/>
        </p:nvSpPr>
        <p:spPr>
          <a:xfrm>
            <a:off x="1" y="1000125"/>
            <a:ext cx="9144000" cy="53232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stStyle>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1</a:t>
            </a:r>
            <a:r>
              <a:rPr lang="en-US" altLang="zh-CN" b="1" dirty="0">
                <a:solidFill>
                  <a:srgbClr val="0C0C0C"/>
                </a:solidFill>
                <a:latin typeface="Arial" panose="020B0604020202020204" pitchFamily="34" charset="0"/>
                <a:ea typeface="宋体" panose="02010600030101010101" pitchFamily="2" charset="-122"/>
              </a:rPr>
              <a:t>.</a:t>
            </a:r>
            <a:r>
              <a:rPr b="1" dirty="0">
                <a:solidFill>
                  <a:srgbClr val="0C0C0C"/>
                </a:solidFill>
                <a:latin typeface="Arial" panose="020B0604020202020204" pitchFamily="34" charset="0"/>
                <a:ea typeface="宋体" panose="02010600030101010101" pitchFamily="2" charset="-122"/>
              </a:rPr>
              <a:t>在教育教学活动中及其他场合有损害党中央权威、违背党的路线方针政策的言行。</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2.</a:t>
            </a:r>
            <a:r>
              <a:rPr b="1" dirty="0">
                <a:solidFill>
                  <a:srgbClr val="0C0C0C"/>
                </a:solidFill>
                <a:latin typeface="Arial" panose="020B0604020202020204" pitchFamily="34" charset="0"/>
                <a:ea typeface="宋体" panose="02010600030101010101" pitchFamily="2" charset="-122"/>
              </a:rPr>
              <a:t>损害国家利益、社会公共利益，或违背社会公序良俗。</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3.</a:t>
            </a:r>
            <a:r>
              <a:rPr b="1" dirty="0">
                <a:solidFill>
                  <a:srgbClr val="0C0C0C"/>
                </a:solidFill>
                <a:latin typeface="Arial" panose="020B0604020202020204" pitchFamily="34" charset="0"/>
                <a:ea typeface="宋体" panose="02010600030101010101" pitchFamily="2" charset="-122"/>
              </a:rPr>
              <a:t>通过课堂、论坛、讲座、信息网络及其他渠道发表、转发错误观点，或编造散布虚假信息、不良信息。</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4.</a:t>
            </a:r>
            <a:r>
              <a:rPr b="1" dirty="0">
                <a:solidFill>
                  <a:srgbClr val="0C0C0C"/>
                </a:solidFill>
                <a:latin typeface="Arial" panose="020B0604020202020204" pitchFamily="34" charset="0"/>
                <a:ea typeface="宋体" panose="02010600030101010101" pitchFamily="2" charset="-122"/>
              </a:rPr>
              <a:t>违反教学纪律，敷衍教学，或擅自从事影响教育教学本职工作的兼职兼薪行为。</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5.</a:t>
            </a:r>
            <a:r>
              <a:rPr b="1" dirty="0">
                <a:solidFill>
                  <a:srgbClr val="0C0C0C"/>
                </a:solidFill>
                <a:latin typeface="Arial" panose="020B0604020202020204" pitchFamily="34" charset="0"/>
                <a:ea typeface="宋体" panose="02010600030101010101" pitchFamily="2" charset="-122"/>
              </a:rPr>
              <a:t>歧视、侮辱学生，虐待、伤害学生。</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6.</a:t>
            </a:r>
            <a:r>
              <a:rPr b="1" dirty="0">
                <a:solidFill>
                  <a:srgbClr val="0C0C0C"/>
                </a:solidFill>
                <a:latin typeface="Arial" panose="020B0604020202020204" pitchFamily="34" charset="0"/>
                <a:ea typeface="宋体" panose="02010600030101010101" pitchFamily="2" charset="-122"/>
              </a:rPr>
              <a:t>在教育教学活动中遇突发事件、面临危险时，不顾学生安危，擅离职守，自行逃离。</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7.</a:t>
            </a:r>
            <a:r>
              <a:rPr b="1" dirty="0">
                <a:solidFill>
                  <a:srgbClr val="0C0C0C"/>
                </a:solidFill>
                <a:latin typeface="Arial" panose="020B0604020202020204" pitchFamily="34" charset="0"/>
                <a:ea typeface="宋体" panose="02010600030101010101" pitchFamily="2" charset="-122"/>
              </a:rPr>
              <a:t>与学生发生不正当关系，有任何形式的猥亵、性骚扰行为。</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8.</a:t>
            </a:r>
            <a:r>
              <a:rPr b="1" dirty="0">
                <a:solidFill>
                  <a:srgbClr val="0C0C0C"/>
                </a:solidFill>
                <a:latin typeface="Arial" panose="020B0604020202020204" pitchFamily="34" charset="0"/>
                <a:ea typeface="宋体" panose="02010600030101010101" pitchFamily="2" charset="-122"/>
              </a:rPr>
              <a:t>在招生、考试、推优、保送及绩效考核、岗位聘用、职称评聘、评优评奖等工作中徇私舞弊、弄虚作假。</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9.</a:t>
            </a:r>
            <a:r>
              <a:rPr b="1" dirty="0">
                <a:solidFill>
                  <a:srgbClr val="0C0C0C"/>
                </a:solidFill>
                <a:latin typeface="Arial" panose="020B0604020202020204" pitchFamily="34" charset="0"/>
                <a:ea typeface="宋体" panose="02010600030101010101" pitchFamily="2" charset="-122"/>
              </a:rPr>
              <a:t>索要、收受学生及家长财物或参加由学生及家长付费的宴请、旅游、娱乐休闲等活动，向学生推销图书报刊、教辅材料、社会保险或利用家长资源谋取私利。</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10.</a:t>
            </a:r>
            <a:r>
              <a:rPr b="1" dirty="0">
                <a:solidFill>
                  <a:srgbClr val="0C0C0C"/>
                </a:solidFill>
                <a:latin typeface="Arial" panose="020B0604020202020204" pitchFamily="34" charset="0"/>
                <a:ea typeface="宋体" panose="02010600030101010101" pitchFamily="2" charset="-122"/>
              </a:rPr>
              <a:t>组织、参与有偿补课，或为校外培训机构和他人介绍生源、提供相关信息。</a:t>
            </a:r>
            <a:endParaRPr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b="1" dirty="0">
                <a:solidFill>
                  <a:srgbClr val="0C0C0C"/>
                </a:solidFill>
                <a:latin typeface="Arial" panose="020B0604020202020204" pitchFamily="34" charset="0"/>
                <a:ea typeface="宋体" panose="02010600030101010101" pitchFamily="2" charset="-122"/>
              </a:rPr>
              <a:t>11.</a:t>
            </a:r>
            <a:r>
              <a:rPr b="1" dirty="0">
                <a:solidFill>
                  <a:srgbClr val="0C0C0C"/>
                </a:solidFill>
                <a:latin typeface="Arial" panose="020B0604020202020204" pitchFamily="34" charset="0"/>
                <a:ea typeface="宋体" panose="02010600030101010101" pitchFamily="2" charset="-122"/>
              </a:rPr>
              <a:t>其他违反职业道德的行为。</a:t>
            </a:r>
            <a:endParaRPr b="1" dirty="0">
              <a:solidFill>
                <a:srgbClr val="0C0C0C"/>
              </a:solidFill>
              <a:latin typeface="Arial" panose="020B0604020202020204" pitchFamily="34" charset="0"/>
              <a:ea typeface="宋体" panose="02010600030101010101" pitchFamily="2" charset="-122"/>
            </a:endParaRPr>
          </a:p>
        </p:txBody>
      </p:sp>
      <p:sp>
        <p:nvSpPr>
          <p:cNvPr id="4" name="减号 3"/>
          <p:cNvSpPr/>
          <p:nvPr/>
        </p:nvSpPr>
        <p:spPr>
          <a:xfrm>
            <a:off x="3124200" y="1295400"/>
            <a:ext cx="4343400" cy="9842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减号 4"/>
          <p:cNvSpPr/>
          <p:nvPr/>
        </p:nvSpPr>
        <p:spPr>
          <a:xfrm flipV="1">
            <a:off x="228600" y="18288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减号 5"/>
          <p:cNvSpPr/>
          <p:nvPr/>
        </p:nvSpPr>
        <p:spPr>
          <a:xfrm flipV="1">
            <a:off x="4343400" y="18288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减号 6"/>
          <p:cNvSpPr/>
          <p:nvPr/>
        </p:nvSpPr>
        <p:spPr>
          <a:xfrm flipV="1">
            <a:off x="76200" y="27432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减号 7"/>
          <p:cNvSpPr/>
          <p:nvPr/>
        </p:nvSpPr>
        <p:spPr>
          <a:xfrm flipV="1">
            <a:off x="3505200" y="2819400"/>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减号 9"/>
          <p:cNvSpPr/>
          <p:nvPr/>
        </p:nvSpPr>
        <p:spPr>
          <a:xfrm flipV="1">
            <a:off x="2057400" y="2819400"/>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减号 10"/>
          <p:cNvSpPr/>
          <p:nvPr/>
        </p:nvSpPr>
        <p:spPr>
          <a:xfrm flipV="1">
            <a:off x="2057400" y="36576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减号 11"/>
          <p:cNvSpPr/>
          <p:nvPr/>
        </p:nvSpPr>
        <p:spPr>
          <a:xfrm flipV="1">
            <a:off x="1524000" y="48768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减号 12"/>
          <p:cNvSpPr/>
          <p:nvPr/>
        </p:nvSpPr>
        <p:spPr>
          <a:xfrm flipV="1">
            <a:off x="1295400" y="4297362"/>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减号 14"/>
          <p:cNvSpPr/>
          <p:nvPr/>
        </p:nvSpPr>
        <p:spPr>
          <a:xfrm flipV="1">
            <a:off x="3048000" y="3382645"/>
            <a:ext cx="1067435" cy="19875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减号 15"/>
          <p:cNvSpPr/>
          <p:nvPr/>
        </p:nvSpPr>
        <p:spPr>
          <a:xfrm flipV="1">
            <a:off x="76200" y="4906962"/>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减号 1"/>
          <p:cNvSpPr/>
          <p:nvPr/>
        </p:nvSpPr>
        <p:spPr>
          <a:xfrm flipV="1">
            <a:off x="1955800" y="18796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减号 2"/>
          <p:cNvSpPr/>
          <p:nvPr/>
        </p:nvSpPr>
        <p:spPr>
          <a:xfrm flipV="1">
            <a:off x="6047105" y="2184400"/>
            <a:ext cx="3077845" cy="19875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减号 8"/>
          <p:cNvSpPr/>
          <p:nvPr/>
        </p:nvSpPr>
        <p:spPr>
          <a:xfrm flipV="1">
            <a:off x="-74295" y="2463800"/>
            <a:ext cx="3133725" cy="19875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减号 16"/>
          <p:cNvSpPr/>
          <p:nvPr/>
        </p:nvSpPr>
        <p:spPr>
          <a:xfrm flipV="1">
            <a:off x="2641600" y="5186362"/>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减号 17"/>
          <p:cNvSpPr/>
          <p:nvPr/>
        </p:nvSpPr>
        <p:spPr>
          <a:xfrm flipV="1">
            <a:off x="1701800" y="5770245"/>
            <a:ext cx="1084580" cy="19875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减号 18"/>
          <p:cNvSpPr/>
          <p:nvPr/>
        </p:nvSpPr>
        <p:spPr>
          <a:xfrm flipV="1">
            <a:off x="228600" y="6126162"/>
            <a:ext cx="8382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idx="4294967295"/>
            <p:custDataLst>
              <p:tags r:id="rId1"/>
            </p:custDataLst>
          </p:nvPr>
        </p:nvSpPr>
        <p:spPr>
          <a:xfrm>
            <a:off x="0" y="76200"/>
            <a:ext cx="9251950" cy="719138"/>
          </a:xfrm>
        </p:spPr>
        <p:txBody>
          <a:bodyPr vert="horz" wrap="square" lIns="91440" tIns="45720" rIns="91440" bIns="45720" anchor="ctr" anchorCtr="0"/>
          <a:lstStyle/>
          <a:p>
            <a:r>
              <a:rPr lang="en-US" altLang="zh-CN" sz="2800" dirty="0"/>
              <a:t>2018</a:t>
            </a:r>
            <a:r>
              <a:rPr lang="zh-CN" altLang="en-US" sz="2800" dirty="0"/>
              <a:t>教育部</a:t>
            </a:r>
            <a:r>
              <a:rPr lang="en-US" altLang="zh-CN" sz="2800" dirty="0"/>
              <a:t>《</a:t>
            </a:r>
            <a:r>
              <a:rPr lang="zh-CN" altLang="en-US" sz="2800" dirty="0"/>
              <a:t>幼儿园教师违反职业道德行为处理办法</a:t>
            </a:r>
            <a:r>
              <a:rPr lang="en-US" altLang="zh-CN" sz="2800" dirty="0"/>
              <a:t>》</a:t>
            </a:r>
            <a:r>
              <a:rPr lang="zh-CN" altLang="en-US" sz="2800" dirty="0"/>
              <a:t>中应予处理的教师违反职业道德行为</a:t>
            </a:r>
            <a:endParaRPr lang="en-US" altLang="zh-CN" sz="2800" dirty="0"/>
          </a:p>
        </p:txBody>
      </p:sp>
      <p:sp>
        <p:nvSpPr>
          <p:cNvPr id="30723" name="Text Box 4"/>
          <p:cNvSpPr txBox="1"/>
          <p:nvPr/>
        </p:nvSpPr>
        <p:spPr>
          <a:xfrm>
            <a:off x="76200" y="1000125"/>
            <a:ext cx="8991600" cy="593915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stStyle>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1.</a:t>
            </a:r>
            <a:r>
              <a:rPr lang="zh-CN" altLang="en-US" b="1" dirty="0">
                <a:solidFill>
                  <a:srgbClr val="0C0C0C"/>
                </a:solidFill>
                <a:latin typeface="Arial" panose="020B0604020202020204" pitchFamily="34" charset="0"/>
                <a:ea typeface="宋体" panose="02010600030101010101" pitchFamily="2" charset="-122"/>
              </a:rPr>
              <a:t>在保教活动中及其他场合有损害党中央权威和违背党的路线方针政策的言行。</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2.</a:t>
            </a:r>
            <a:r>
              <a:rPr lang="zh-CN" altLang="en-US" b="1" dirty="0">
                <a:solidFill>
                  <a:srgbClr val="0C0C0C"/>
                </a:solidFill>
                <a:latin typeface="Arial" panose="020B0604020202020204" pitchFamily="34" charset="0"/>
                <a:ea typeface="宋体" panose="02010600030101010101" pitchFamily="2" charset="-122"/>
              </a:rPr>
              <a:t>损害国家利益、社会公共利益，或违背社会公序良俗。</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3.</a:t>
            </a:r>
            <a:r>
              <a:rPr lang="zh-CN" altLang="en-US" b="1" dirty="0">
                <a:solidFill>
                  <a:srgbClr val="0C0C0C"/>
                </a:solidFill>
                <a:latin typeface="Arial" panose="020B0604020202020204" pitchFamily="34" charset="0"/>
                <a:ea typeface="宋体" panose="02010600030101010101" pitchFamily="2" charset="-122"/>
              </a:rPr>
              <a:t>通过保教活动、论坛、讲座、信息网络及其他渠道发表、转发错误观点，或编造散布虚假信息、不良信息。</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4.</a:t>
            </a:r>
            <a:r>
              <a:rPr lang="zh-CN" altLang="en-US" b="1" dirty="0">
                <a:solidFill>
                  <a:srgbClr val="0C0C0C"/>
                </a:solidFill>
                <a:latin typeface="Arial" panose="020B0604020202020204" pitchFamily="34" charset="0"/>
                <a:ea typeface="宋体" panose="02010600030101010101" pitchFamily="2" charset="-122"/>
              </a:rPr>
              <a:t>在工作期间玩忽职守、消极怠工，或空岗、未经批准找人替班，利用职务之便兼职兼薪。</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5.</a:t>
            </a:r>
            <a:r>
              <a:rPr lang="zh-CN" altLang="en-US" b="1" dirty="0">
                <a:solidFill>
                  <a:srgbClr val="0C0C0C"/>
                </a:solidFill>
                <a:latin typeface="Arial" panose="020B0604020202020204" pitchFamily="34" charset="0"/>
                <a:ea typeface="宋体" panose="02010600030101010101" pitchFamily="2" charset="-122"/>
              </a:rPr>
              <a:t>在保教活动中遇突发事件、面临危险时，不顾幼儿安危，擅离职守，自行逃离。</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6.</a:t>
            </a:r>
            <a:r>
              <a:rPr lang="zh-CN" altLang="en-US" b="1" dirty="0">
                <a:solidFill>
                  <a:srgbClr val="0C0C0C"/>
                </a:solidFill>
                <a:latin typeface="Arial" panose="020B0604020202020204" pitchFamily="34" charset="0"/>
                <a:ea typeface="宋体" panose="02010600030101010101" pitchFamily="2" charset="-122"/>
              </a:rPr>
              <a:t>体罚和变相体罚幼儿，歧视、侮辱幼儿，猥亵、虐待、伤害幼儿。</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7.</a:t>
            </a:r>
            <a:r>
              <a:rPr lang="zh-CN" altLang="en-US" b="1" dirty="0">
                <a:solidFill>
                  <a:srgbClr val="0C0C0C"/>
                </a:solidFill>
                <a:latin typeface="Arial" panose="020B0604020202020204" pitchFamily="34" charset="0"/>
                <a:ea typeface="宋体" panose="02010600030101010101" pitchFamily="2" charset="-122"/>
              </a:rPr>
              <a:t>采用学校教育方式提前教授小学内容，组织有碍幼儿身心健康的活动。</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8.</a:t>
            </a:r>
            <a:r>
              <a:rPr lang="zh-CN" altLang="en-US" b="1" dirty="0">
                <a:solidFill>
                  <a:srgbClr val="0C0C0C"/>
                </a:solidFill>
                <a:latin typeface="Arial" panose="020B0604020202020204" pitchFamily="34" charset="0"/>
                <a:ea typeface="宋体" panose="02010600030101010101" pitchFamily="2" charset="-122"/>
              </a:rPr>
              <a:t>在入园招生、绩效考核、岗位聘用、职称评聘、评优评奖等工作中徇私舞弊、弄虚作假。</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9.</a:t>
            </a:r>
            <a:r>
              <a:rPr lang="zh-CN" altLang="en-US" b="1" dirty="0">
                <a:solidFill>
                  <a:srgbClr val="0C0C0C"/>
                </a:solidFill>
                <a:latin typeface="Arial" panose="020B0604020202020204" pitchFamily="34" charset="0"/>
                <a:ea typeface="宋体" panose="02010600030101010101" pitchFamily="2" charset="-122"/>
              </a:rPr>
              <a:t>索要、收受幼儿家长财物或参加由家长付费的宴请、旅游、娱乐休闲等活动，推销幼儿读物、社会保险或利用家长资源谋取私利。</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10.</a:t>
            </a:r>
            <a:r>
              <a:rPr lang="zh-CN" altLang="en-US" b="1" dirty="0">
                <a:solidFill>
                  <a:srgbClr val="0C0C0C"/>
                </a:solidFill>
                <a:latin typeface="Arial" panose="020B0604020202020204" pitchFamily="34" charset="0"/>
                <a:ea typeface="宋体" panose="02010600030101010101" pitchFamily="2" charset="-122"/>
              </a:rPr>
              <a:t>组织幼儿参加以营利为目的的表演、竞赛活动，或泄露幼儿与家长的信息。</a:t>
            </a:r>
            <a:endParaRPr lang="en-US" altLang="zh-CN"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b="1" dirty="0">
                <a:solidFill>
                  <a:srgbClr val="0C0C0C"/>
                </a:solidFill>
                <a:latin typeface="Arial" panose="020B0604020202020204" pitchFamily="34" charset="0"/>
                <a:ea typeface="宋体" panose="02010600030101010101" pitchFamily="2" charset="-122"/>
              </a:rPr>
              <a:t>11.</a:t>
            </a:r>
            <a:r>
              <a:rPr lang="zh-CN" altLang="en-US" b="1" dirty="0">
                <a:solidFill>
                  <a:srgbClr val="0C0C0C"/>
                </a:solidFill>
                <a:latin typeface="Arial" panose="020B0604020202020204" pitchFamily="34" charset="0"/>
                <a:ea typeface="宋体" panose="02010600030101010101" pitchFamily="2" charset="-122"/>
              </a:rPr>
              <a:t>其他违反职业道德的行为。</a:t>
            </a:r>
            <a:endParaRPr lang="zh-CN" altLang="en-US" b="1" dirty="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zh-CN" altLang="en-US" b="1" dirty="0">
                <a:solidFill>
                  <a:srgbClr val="FF0000"/>
                </a:solidFill>
                <a:latin typeface="Arial" panose="020B0604020202020204" pitchFamily="34" charset="0"/>
                <a:ea typeface="宋体" panose="02010600030101010101" pitchFamily="2" charset="-122"/>
              </a:rPr>
              <a:t>具体见《关于印发湛江市中小学、幼儿园教师违反职业道德行为处理实施办法的通知》（</a:t>
            </a:r>
            <a:r>
              <a:rPr lang="zh-CN" altLang="en-US" b="1" dirty="0">
                <a:solidFill>
                  <a:srgbClr val="FF0000"/>
                </a:solidFill>
                <a:latin typeface="Arial" panose="020B0604020202020204" pitchFamily="34" charset="0"/>
                <a:ea typeface="宋体" panose="02010600030101010101" pitchFamily="2" charset="-122"/>
                <a:sym typeface="+mn-ea"/>
              </a:rPr>
              <a:t>湛教【2022】1号</a:t>
            </a:r>
            <a:r>
              <a:rPr lang="zh-CN" altLang="en-US" b="1" dirty="0">
                <a:solidFill>
                  <a:srgbClr val="FF0000"/>
                </a:solidFill>
                <a:latin typeface="Arial" panose="020B0604020202020204" pitchFamily="34" charset="0"/>
                <a:ea typeface="宋体" panose="02010600030101010101" pitchFamily="2" charset="-122"/>
              </a:rPr>
              <a:t>）</a:t>
            </a:r>
            <a:endParaRPr lang="zh-CN" altLang="en-US" b="1" dirty="0">
              <a:solidFill>
                <a:srgbClr val="FF0000"/>
              </a:solidFill>
              <a:latin typeface="Arial" panose="020B0604020202020204" pitchFamily="34" charset="0"/>
              <a:ea typeface="宋体" panose="02010600030101010101" pitchFamily="2" charset="-122"/>
            </a:endParaRPr>
          </a:p>
        </p:txBody>
      </p:sp>
      <p:sp>
        <p:nvSpPr>
          <p:cNvPr id="2" name="减号 1"/>
          <p:cNvSpPr/>
          <p:nvPr/>
        </p:nvSpPr>
        <p:spPr>
          <a:xfrm>
            <a:off x="4038600" y="1371600"/>
            <a:ext cx="4572000" cy="76200"/>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减号 4"/>
          <p:cNvSpPr/>
          <p:nvPr/>
        </p:nvSpPr>
        <p:spPr>
          <a:xfrm flipV="1">
            <a:off x="1752600" y="34290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减号 5"/>
          <p:cNvSpPr/>
          <p:nvPr/>
        </p:nvSpPr>
        <p:spPr>
          <a:xfrm flipV="1">
            <a:off x="533400" y="2873375"/>
            <a:ext cx="2438400" cy="98425"/>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减号 6"/>
          <p:cNvSpPr/>
          <p:nvPr/>
        </p:nvSpPr>
        <p:spPr>
          <a:xfrm flipV="1">
            <a:off x="152400" y="4046538"/>
            <a:ext cx="2476500" cy="460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减号 7"/>
          <p:cNvSpPr/>
          <p:nvPr/>
        </p:nvSpPr>
        <p:spPr>
          <a:xfrm flipV="1">
            <a:off x="2362200" y="4297363"/>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减号 8"/>
          <p:cNvSpPr/>
          <p:nvPr/>
        </p:nvSpPr>
        <p:spPr>
          <a:xfrm flipV="1">
            <a:off x="7315200" y="4678363"/>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减号 9"/>
          <p:cNvSpPr/>
          <p:nvPr/>
        </p:nvSpPr>
        <p:spPr>
          <a:xfrm flipV="1">
            <a:off x="76200" y="4906963"/>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减号 10"/>
          <p:cNvSpPr/>
          <p:nvPr/>
        </p:nvSpPr>
        <p:spPr>
          <a:xfrm flipV="1">
            <a:off x="1905000" y="5211763"/>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减号 11"/>
          <p:cNvSpPr/>
          <p:nvPr/>
        </p:nvSpPr>
        <p:spPr>
          <a:xfrm flipV="1">
            <a:off x="1828800" y="5867400"/>
            <a:ext cx="1752600" cy="198438"/>
          </a:xfrm>
          <a:prstGeom prst="mathMinus">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custDataLst>
              <p:tags r:id="rId1"/>
            </p:custDataLst>
          </p:nvPr>
        </p:nvSpPr>
        <p:spPr>
          <a:xfrm>
            <a:off x="0" y="76200"/>
            <a:ext cx="9251950" cy="719138"/>
          </a:xfrm>
        </p:spPr>
        <p:txBody>
          <a:bodyPr vert="horz" wrap="square" lIns="91440" tIns="45720" rIns="91440" bIns="45720" anchor="ctr" anchorCtr="0"/>
          <a:lstStyle/>
          <a:p>
            <a:r>
              <a:rPr lang="zh-CN" altLang="en-US" sz="2800" dirty="0"/>
              <a:t>典型案例：插手学校早晚餐、运动场建设，连复印纸也不放过！四川高县一初级中学校长被双开</a:t>
            </a:r>
            <a:endParaRPr lang="en-US" altLang="zh-CN" sz="2800" dirty="0"/>
          </a:p>
        </p:txBody>
      </p:sp>
      <p:sp>
        <p:nvSpPr>
          <p:cNvPr id="28675" name="Text Box 4"/>
          <p:cNvSpPr txBox="1"/>
          <p:nvPr/>
        </p:nvSpPr>
        <p:spPr>
          <a:xfrm>
            <a:off x="169862" y="990600"/>
            <a:ext cx="8912225" cy="52629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stStyle>
          <a:p>
            <a:pPr marL="0" lvl="0" indent="0">
              <a:spcBef>
                <a:spcPct val="0"/>
              </a:spcBef>
              <a:buFontTx/>
              <a:buNone/>
            </a:pPr>
            <a:r>
              <a:rPr lang="en-US" altLang="zh-CN" sz="2400" b="1" dirty="0" smtClean="0">
                <a:solidFill>
                  <a:srgbClr val="0C0C0C"/>
                </a:solidFill>
                <a:latin typeface="Arial" panose="020B0604020202020204" pitchFamily="34" charset="0"/>
                <a:ea typeface="宋体" panose="02010600030101010101" pitchFamily="2" charset="-122"/>
              </a:rPr>
              <a:t>       2024</a:t>
            </a:r>
            <a:r>
              <a:rPr lang="zh-CN" altLang="en-US" sz="2400" b="1" dirty="0" smtClean="0">
                <a:solidFill>
                  <a:srgbClr val="0C0C0C"/>
                </a:solidFill>
                <a:latin typeface="Arial" panose="020B0604020202020204" pitchFamily="34" charset="0"/>
                <a:ea typeface="宋体" panose="02010600030101010101" pitchFamily="2" charset="-122"/>
              </a:rPr>
              <a:t>年</a:t>
            </a:r>
            <a:r>
              <a:rPr lang="en-US" altLang="zh-CN" sz="2400" b="1" dirty="0" smtClean="0">
                <a:solidFill>
                  <a:srgbClr val="0C0C0C"/>
                </a:solidFill>
                <a:latin typeface="Arial" panose="020B0604020202020204" pitchFamily="34" charset="0"/>
                <a:ea typeface="宋体" panose="02010600030101010101" pitchFamily="2" charset="-122"/>
              </a:rPr>
              <a:t>9</a:t>
            </a:r>
            <a:r>
              <a:rPr lang="zh-CN" altLang="en-US" sz="2400" b="1" dirty="0">
                <a:solidFill>
                  <a:srgbClr val="0C0C0C"/>
                </a:solidFill>
                <a:latin typeface="Arial" panose="020B0604020202020204" pitchFamily="34" charset="0"/>
                <a:ea typeface="宋体" panose="02010600030101010101" pitchFamily="2" charset="-122"/>
              </a:rPr>
              <a:t>月</a:t>
            </a:r>
            <a:r>
              <a:rPr lang="en-US" altLang="zh-CN" sz="2400" b="1" dirty="0">
                <a:solidFill>
                  <a:srgbClr val="0C0C0C"/>
                </a:solidFill>
                <a:latin typeface="Arial" panose="020B0604020202020204" pitchFamily="34" charset="0"/>
                <a:ea typeface="宋体" panose="02010600030101010101" pitchFamily="2" charset="-122"/>
              </a:rPr>
              <a:t>24</a:t>
            </a:r>
            <a:r>
              <a:rPr lang="zh-CN" altLang="en-US" sz="2400" b="1" dirty="0">
                <a:solidFill>
                  <a:srgbClr val="0C0C0C"/>
                </a:solidFill>
                <a:latin typeface="Arial" panose="020B0604020202020204" pitchFamily="34" charset="0"/>
                <a:ea typeface="宋体" panose="02010600030101010101" pitchFamily="2" charset="-122"/>
              </a:rPr>
              <a:t>日，四川宜宾市纪委发布通报，日前，宜宾高县纪委监委对</a:t>
            </a:r>
            <a:r>
              <a:rPr lang="zh-CN" altLang="en-US" sz="2400" b="1" dirty="0" smtClean="0">
                <a:solidFill>
                  <a:srgbClr val="0C0C0C"/>
                </a:solidFill>
                <a:latin typeface="Arial" panose="020B0604020202020204" pitchFamily="34" charset="0"/>
                <a:ea typeface="宋体" panose="02010600030101010101" pitchFamily="2" charset="-122"/>
              </a:rPr>
              <a:t>高县嘉乐镇初级中学校原党支部</a:t>
            </a:r>
            <a:r>
              <a:rPr lang="zh-CN" altLang="en-US" sz="2400" b="1" dirty="0">
                <a:solidFill>
                  <a:srgbClr val="0C0C0C"/>
                </a:solidFill>
                <a:latin typeface="Arial" panose="020B0604020202020204" pitchFamily="34" charset="0"/>
                <a:ea typeface="宋体" panose="02010600030101010101" pitchFamily="2" charset="-122"/>
              </a:rPr>
              <a:t>书记、校长黄守龙严重违纪违法问题进行了立案审查调查，黄守龙被开除党籍、开除公职，移送检察机关审查起诉</a:t>
            </a:r>
            <a:r>
              <a:rPr lang="zh-CN" altLang="en-US" sz="2400" b="1" dirty="0" smtClean="0">
                <a:solidFill>
                  <a:srgbClr val="0C0C0C"/>
                </a:solidFill>
                <a:latin typeface="Arial" panose="020B0604020202020204" pitchFamily="34" charset="0"/>
                <a:ea typeface="宋体" panose="02010600030101010101" pitchFamily="2" charset="-122"/>
              </a:rPr>
              <a:t>。</a:t>
            </a:r>
            <a:endParaRPr lang="en-US" altLang="zh-CN" sz="2400" b="1" dirty="0" smtClean="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zh-CN" altLang="en-US" sz="2400" b="1" dirty="0" smtClean="0">
                <a:solidFill>
                  <a:srgbClr val="0C0C0C"/>
                </a:solidFill>
                <a:latin typeface="Arial" panose="020B0604020202020204" pitchFamily="34" charset="0"/>
                <a:ea typeface="宋体" panose="02010600030101010101" pitchFamily="2" charset="-122"/>
              </a:rPr>
              <a:t>     经</a:t>
            </a:r>
            <a:r>
              <a:rPr lang="zh-CN" altLang="en-US" sz="2400" b="1" dirty="0">
                <a:solidFill>
                  <a:srgbClr val="0C0C0C"/>
                </a:solidFill>
                <a:latin typeface="Arial" panose="020B0604020202020204" pitchFamily="34" charset="0"/>
                <a:ea typeface="宋体" panose="02010600030101010101" pitchFamily="2" charset="-122"/>
              </a:rPr>
              <a:t>查，黄守龙</a:t>
            </a:r>
            <a:r>
              <a:rPr lang="zh-CN" altLang="en-US" sz="2400" b="1" dirty="0">
                <a:solidFill>
                  <a:srgbClr val="0000FF"/>
                </a:solidFill>
                <a:latin typeface="Arial" panose="020B0604020202020204" pitchFamily="34" charset="0"/>
                <a:ea typeface="宋体" panose="02010600030101010101" pitchFamily="2" charset="-122"/>
              </a:rPr>
              <a:t>理想信念丧失，纪法意识淡薄，对党不忠诚不老实，</a:t>
            </a:r>
            <a:r>
              <a:rPr lang="zh-CN" altLang="en-US" sz="2400" b="1" dirty="0">
                <a:solidFill>
                  <a:srgbClr val="0C0C0C"/>
                </a:solidFill>
                <a:latin typeface="Arial" panose="020B0604020202020204" pitchFamily="34" charset="0"/>
                <a:ea typeface="宋体" panose="02010600030101010101" pitchFamily="2" charset="-122"/>
              </a:rPr>
              <a:t>与他人串供，对抗组织审查；无视中央八项规定精神，违规收受礼品礼金，违规组织公款旅游，违规从事营利活动；违规向群众摊派费用；违反生活纪律；私设小金库，挪用公款；利用职务上的便利，为他人在合同签订、项目承揽等方面谋取利益并收受财物，数额巨大</a:t>
            </a:r>
            <a:r>
              <a:rPr lang="zh-CN" altLang="en-US" sz="2400" b="1" dirty="0" smtClean="0">
                <a:solidFill>
                  <a:srgbClr val="0C0C0C"/>
                </a:solidFill>
                <a:latin typeface="Arial" panose="020B0604020202020204" pitchFamily="34" charset="0"/>
                <a:ea typeface="宋体" panose="02010600030101010101" pitchFamily="2" charset="-122"/>
              </a:rPr>
              <a:t>。</a:t>
            </a:r>
            <a:endParaRPr lang="en-US" altLang="zh-CN" sz="2400" b="1" dirty="0" smtClean="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sz="2400" b="1" dirty="0">
                <a:solidFill>
                  <a:srgbClr val="0C0C0C"/>
                </a:solidFill>
                <a:latin typeface="Arial" panose="020B0604020202020204" pitchFamily="34" charset="0"/>
                <a:ea typeface="宋体" panose="02010600030101010101" pitchFamily="2" charset="-122"/>
              </a:rPr>
              <a:t> </a:t>
            </a:r>
            <a:r>
              <a:rPr lang="en-US" altLang="zh-CN" sz="2400" b="1" dirty="0" smtClean="0">
                <a:solidFill>
                  <a:srgbClr val="0C0C0C"/>
                </a:solidFill>
                <a:latin typeface="Arial" panose="020B0604020202020204" pitchFamily="34" charset="0"/>
                <a:ea typeface="宋体" panose="02010600030101010101" pitchFamily="2" charset="-122"/>
              </a:rPr>
              <a:t>     </a:t>
            </a:r>
            <a:r>
              <a:rPr lang="zh-CN" altLang="en-US" sz="2400" b="1" dirty="0" smtClean="0">
                <a:solidFill>
                  <a:srgbClr val="0C0C0C"/>
                </a:solidFill>
                <a:latin typeface="Arial" panose="020B0604020202020204" pitchFamily="34" charset="0"/>
                <a:ea typeface="宋体" panose="02010600030101010101" pitchFamily="2" charset="-122"/>
              </a:rPr>
              <a:t>通报</a:t>
            </a:r>
            <a:r>
              <a:rPr lang="zh-CN" altLang="en-US" sz="2400" b="1" dirty="0">
                <a:solidFill>
                  <a:srgbClr val="0C0C0C"/>
                </a:solidFill>
                <a:latin typeface="Arial" panose="020B0604020202020204" pitchFamily="34" charset="0"/>
                <a:ea typeface="宋体" panose="02010600030101010101" pitchFamily="2" charset="-122"/>
              </a:rPr>
              <a:t>称，黄守龙严重违反党的纪律，构成严重职务违法并涉嫌受贿犯罪，且在党的十八大后不收敛、不收手，性质严重，影响恶劣，应予严肃处理。依据</a:t>
            </a:r>
            <a:r>
              <a:rPr lang="en-US" altLang="zh-CN" sz="2400" b="1" dirty="0">
                <a:solidFill>
                  <a:srgbClr val="0C0C0C"/>
                </a:solidFill>
                <a:latin typeface="Arial" panose="020B0604020202020204" pitchFamily="34" charset="0"/>
                <a:ea typeface="宋体" panose="02010600030101010101" pitchFamily="2" charset="-122"/>
              </a:rPr>
              <a:t>《</a:t>
            </a:r>
            <a:r>
              <a:rPr lang="zh-CN" altLang="en-US" sz="2400" b="1" dirty="0">
                <a:solidFill>
                  <a:srgbClr val="0C0C0C"/>
                </a:solidFill>
                <a:latin typeface="Arial" panose="020B0604020202020204" pitchFamily="34" charset="0"/>
                <a:ea typeface="宋体" panose="02010600030101010101" pitchFamily="2" charset="-122"/>
              </a:rPr>
              <a:t>中国共产党纪律处分条例</a:t>
            </a:r>
            <a:r>
              <a:rPr lang="en-US" altLang="zh-CN" sz="2400" b="1" dirty="0">
                <a:solidFill>
                  <a:srgbClr val="0C0C0C"/>
                </a:solidFill>
                <a:latin typeface="Arial" panose="020B0604020202020204" pitchFamily="34" charset="0"/>
                <a:ea typeface="宋体" panose="02010600030101010101" pitchFamily="2" charset="-122"/>
              </a:rPr>
              <a:t>》《</a:t>
            </a:r>
            <a:r>
              <a:rPr lang="zh-CN" altLang="en-US" sz="2400" b="1" dirty="0">
                <a:solidFill>
                  <a:srgbClr val="0C0C0C"/>
                </a:solidFill>
                <a:latin typeface="Arial" panose="020B0604020202020204" pitchFamily="34" charset="0"/>
                <a:ea typeface="宋体" panose="02010600030101010101" pitchFamily="2" charset="-122"/>
              </a:rPr>
              <a:t>中华人民共和国监察法</a:t>
            </a:r>
            <a:r>
              <a:rPr lang="en-US" altLang="zh-CN" sz="2400" b="1" dirty="0">
                <a:solidFill>
                  <a:srgbClr val="0C0C0C"/>
                </a:solidFill>
                <a:latin typeface="Arial" panose="020B0604020202020204" pitchFamily="34" charset="0"/>
                <a:ea typeface="宋体" panose="02010600030101010101" pitchFamily="2" charset="-122"/>
              </a:rPr>
              <a:t>》《</a:t>
            </a:r>
            <a:r>
              <a:rPr lang="zh-CN" altLang="en-US" sz="2400" b="1" dirty="0">
                <a:solidFill>
                  <a:srgbClr val="0C0C0C"/>
                </a:solidFill>
                <a:latin typeface="Arial" panose="020B0604020202020204" pitchFamily="34" charset="0"/>
                <a:ea typeface="宋体" panose="02010600030101010101" pitchFamily="2" charset="-122"/>
              </a:rPr>
              <a:t>中华人民共和国公职人员政务处分法</a:t>
            </a:r>
            <a:r>
              <a:rPr lang="en-US" altLang="zh-CN" sz="2400" b="1" dirty="0" smtClean="0">
                <a:solidFill>
                  <a:srgbClr val="0C0C0C"/>
                </a:solidFill>
                <a:latin typeface="Arial" panose="020B0604020202020204" pitchFamily="34" charset="0"/>
                <a:ea typeface="宋体" panose="02010600030101010101" pitchFamily="2" charset="-122"/>
              </a:rPr>
              <a:t>》</a:t>
            </a:r>
            <a:endParaRPr lang="zh-CN" altLang="en-US" b="1" dirty="0">
              <a:solidFill>
                <a:srgbClr val="0C0C0C"/>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custDataLst>
              <p:tags r:id="rId1"/>
            </p:custDataLst>
          </p:nvPr>
        </p:nvSpPr>
        <p:spPr>
          <a:xfrm>
            <a:off x="0" y="76200"/>
            <a:ext cx="9251950" cy="719138"/>
          </a:xfrm>
        </p:spPr>
        <p:txBody>
          <a:bodyPr vert="horz" wrap="square" lIns="91440" tIns="45720" rIns="91440" bIns="45720" anchor="ctr" anchorCtr="0"/>
          <a:lstStyle/>
          <a:p>
            <a:r>
              <a:rPr lang="zh-CN" altLang="en-US" sz="2800" dirty="0" smtClean="0"/>
              <a:t>典型案例</a:t>
            </a:r>
            <a:endParaRPr lang="en-US" altLang="zh-CN" sz="2800" dirty="0"/>
          </a:p>
        </p:txBody>
      </p:sp>
      <p:sp>
        <p:nvSpPr>
          <p:cNvPr id="28675" name="Text Box 4"/>
          <p:cNvSpPr txBox="1"/>
          <p:nvPr/>
        </p:nvSpPr>
        <p:spPr>
          <a:xfrm>
            <a:off x="169862" y="990600"/>
            <a:ext cx="8912225" cy="5570756"/>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stStyle>
          <a:p>
            <a:pPr marL="0" lvl="0" indent="0">
              <a:spcBef>
                <a:spcPct val="0"/>
              </a:spcBef>
              <a:buFontTx/>
              <a:buNone/>
            </a:pPr>
            <a:r>
              <a:rPr lang="zh-CN" altLang="en-US" sz="2400" b="1" dirty="0">
                <a:solidFill>
                  <a:srgbClr val="0C0C0C"/>
                </a:solidFill>
                <a:latin typeface="Arial" panose="020B0604020202020204" pitchFamily="34" charset="0"/>
                <a:ea typeface="宋体" panose="02010600030101010101" pitchFamily="2" charset="-122"/>
              </a:rPr>
              <a:t>等有关规定，经高县纪委常委会会议研究，决定给予黄守龙</a:t>
            </a:r>
            <a:r>
              <a:rPr lang="zh-CN" altLang="en-US" sz="2400" b="1" dirty="0">
                <a:solidFill>
                  <a:srgbClr val="0000FF"/>
                </a:solidFill>
                <a:latin typeface="Arial" panose="020B0604020202020204" pitchFamily="34" charset="0"/>
                <a:ea typeface="宋体" panose="02010600030101010101" pitchFamily="2" charset="-122"/>
              </a:rPr>
              <a:t>开除党籍处分</a:t>
            </a:r>
            <a:r>
              <a:rPr lang="zh-CN" altLang="en-US" sz="2400" b="1" dirty="0">
                <a:solidFill>
                  <a:srgbClr val="0C0C0C"/>
                </a:solidFill>
                <a:latin typeface="Arial" panose="020B0604020202020204" pitchFamily="34" charset="0"/>
                <a:ea typeface="宋体" panose="02010600030101010101" pitchFamily="2" charset="-122"/>
              </a:rPr>
              <a:t>；由高县监委给予其</a:t>
            </a:r>
            <a:r>
              <a:rPr lang="zh-CN" altLang="en-US" sz="2400" b="1" dirty="0">
                <a:solidFill>
                  <a:srgbClr val="0000FF"/>
                </a:solidFill>
                <a:latin typeface="Arial" panose="020B0604020202020204" pitchFamily="34" charset="0"/>
                <a:ea typeface="宋体" panose="02010600030101010101" pitchFamily="2" charset="-122"/>
              </a:rPr>
              <a:t>开除公职处分</a:t>
            </a:r>
            <a:r>
              <a:rPr lang="zh-CN" altLang="en-US" sz="2400" b="1" dirty="0">
                <a:solidFill>
                  <a:srgbClr val="0C0C0C"/>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收缴其违纪违法所得；将其涉嫌犯罪问题移送检察机关依法审查起诉，所涉财物一并移送。</a:t>
            </a:r>
            <a:endParaRPr lang="zh-CN" altLang="en-US" sz="2400" b="1" dirty="0">
              <a:solidFill>
                <a:srgbClr val="0000FF"/>
              </a:solidFill>
              <a:latin typeface="Arial" panose="020B0604020202020204" pitchFamily="34" charset="0"/>
              <a:ea typeface="宋体" panose="02010600030101010101" pitchFamily="2" charset="-122"/>
            </a:endParaRPr>
          </a:p>
          <a:p>
            <a:pPr marL="0" lvl="0" indent="0">
              <a:spcBef>
                <a:spcPct val="0"/>
              </a:spcBef>
              <a:buFontTx/>
              <a:buNone/>
            </a:pPr>
            <a:r>
              <a:rPr lang="zh-CN" altLang="en-US" sz="2400" b="1" dirty="0" smtClean="0">
                <a:solidFill>
                  <a:srgbClr val="0C0C0C"/>
                </a:solidFill>
                <a:latin typeface="Arial" panose="020B0604020202020204" pitchFamily="34" charset="0"/>
                <a:ea typeface="宋体" panose="02010600030101010101" pitchFamily="2" charset="-122"/>
              </a:rPr>
              <a:t>      同时</a:t>
            </a:r>
            <a:r>
              <a:rPr lang="zh-CN" altLang="en-US" sz="2400" b="1" dirty="0">
                <a:solidFill>
                  <a:srgbClr val="0C0C0C"/>
                </a:solidFill>
                <a:latin typeface="Arial" panose="020B0604020202020204" pitchFamily="34" charset="0"/>
                <a:ea typeface="宋体" panose="02010600030101010101" pitchFamily="2" charset="-122"/>
              </a:rPr>
              <a:t>，宜宾市纪委还发布了黄守龙的忏悔视频，他自称当上校长后，在学校校园餐、早晚餐的供货商上面插手，在运动场项目建设中插手，在学校的桶装水、复印纸以及广告方面也插手，得到了好处费。他自以为当时在高县嘉乐镇下面最偏远的一个乡村</a:t>
            </a:r>
            <a:r>
              <a:rPr lang="zh-CN" altLang="en-US" sz="2400" b="1" dirty="0" smtClean="0">
                <a:solidFill>
                  <a:srgbClr val="0C0C0C"/>
                </a:solidFill>
                <a:latin typeface="Arial" panose="020B0604020202020204" pitchFamily="34" charset="0"/>
                <a:ea typeface="宋体" panose="02010600030101010101" pitchFamily="2" charset="-122"/>
              </a:rPr>
              <a:t>学校，上级</a:t>
            </a:r>
            <a:r>
              <a:rPr lang="zh-CN" altLang="en-US" sz="2400" b="1" dirty="0">
                <a:solidFill>
                  <a:srgbClr val="0C0C0C"/>
                </a:solidFill>
                <a:latin typeface="Arial" panose="020B0604020202020204" pitchFamily="34" charset="0"/>
                <a:ea typeface="宋体" panose="02010600030101010101" pitchFamily="2" charset="-122"/>
              </a:rPr>
              <a:t>不可能查到他一个偏远学校的校长</a:t>
            </a:r>
            <a:r>
              <a:rPr lang="zh-CN" altLang="en-US" sz="2400" b="1" dirty="0" smtClean="0">
                <a:solidFill>
                  <a:srgbClr val="0C0C0C"/>
                </a:solidFill>
                <a:latin typeface="Arial" panose="020B0604020202020204" pitchFamily="34" charset="0"/>
                <a:ea typeface="宋体" panose="02010600030101010101" pitchFamily="2" charset="-122"/>
              </a:rPr>
              <a:t>。</a:t>
            </a:r>
            <a:endParaRPr lang="en-US" altLang="zh-CN" sz="2400" b="1" dirty="0" smtClean="0">
              <a:solidFill>
                <a:srgbClr val="0C0C0C"/>
              </a:solidFill>
              <a:latin typeface="Arial" panose="020B0604020202020204" pitchFamily="34" charset="0"/>
              <a:ea typeface="宋体" panose="02010600030101010101" pitchFamily="2" charset="-122"/>
            </a:endParaRPr>
          </a:p>
          <a:p>
            <a:pPr marL="0" lvl="0" indent="0">
              <a:spcBef>
                <a:spcPct val="0"/>
              </a:spcBef>
              <a:buFontTx/>
              <a:buNone/>
            </a:pPr>
            <a:r>
              <a:rPr lang="en-US" altLang="zh-CN" sz="2400" b="1" dirty="0">
                <a:solidFill>
                  <a:srgbClr val="0C0C0C"/>
                </a:solidFill>
                <a:latin typeface="Arial" panose="020B0604020202020204" pitchFamily="34" charset="0"/>
                <a:ea typeface="宋体" panose="02010600030101010101" pitchFamily="2" charset="-122"/>
              </a:rPr>
              <a:t> </a:t>
            </a:r>
            <a:r>
              <a:rPr lang="en-US" altLang="zh-CN" sz="2400" b="1" dirty="0" smtClean="0">
                <a:solidFill>
                  <a:srgbClr val="0C0C0C"/>
                </a:solidFill>
                <a:latin typeface="Arial" panose="020B0604020202020204" pitchFamily="34" charset="0"/>
                <a:ea typeface="宋体" panose="02010600030101010101" pitchFamily="2" charset="-122"/>
              </a:rPr>
              <a:t>     </a:t>
            </a:r>
            <a:r>
              <a:rPr lang="zh-CN" altLang="en-US" sz="2400" b="1" dirty="0" smtClean="0">
                <a:solidFill>
                  <a:srgbClr val="0000FF"/>
                </a:solidFill>
                <a:latin typeface="Arial" panose="020B0604020202020204" pitchFamily="34" charset="0"/>
                <a:ea typeface="宋体" panose="02010600030101010101" pitchFamily="2" charset="-122"/>
              </a:rPr>
              <a:t>“</a:t>
            </a:r>
            <a:r>
              <a:rPr lang="zh-CN" altLang="en-US" sz="2400" b="1" dirty="0">
                <a:solidFill>
                  <a:srgbClr val="0000FF"/>
                </a:solidFill>
                <a:latin typeface="Arial" panose="020B0604020202020204" pitchFamily="34" charset="0"/>
                <a:ea typeface="宋体" panose="02010600030101010101" pitchFamily="2" charset="-122"/>
              </a:rPr>
              <a:t>上级不来查我，我贪一点、受点贿，应该没有问题。”</a:t>
            </a:r>
            <a:r>
              <a:rPr lang="zh-CN" altLang="en-US" sz="2400" b="1" dirty="0">
                <a:solidFill>
                  <a:srgbClr val="0C0C0C"/>
                </a:solidFill>
                <a:latin typeface="Arial" panose="020B0604020202020204" pitchFamily="34" charset="0"/>
                <a:ea typeface="宋体" panose="02010600030101010101" pitchFamily="2" charset="-122"/>
              </a:rPr>
              <a:t>黄守龙说。黄守龙在忏悔视频中称，“正是怀着以上</a:t>
            </a:r>
            <a:r>
              <a:rPr lang="zh-CN" altLang="en-US" sz="2400" b="1" dirty="0">
                <a:solidFill>
                  <a:srgbClr val="0000FF"/>
                </a:solidFill>
                <a:latin typeface="Arial" panose="020B0604020202020204" pitchFamily="34" charset="0"/>
                <a:ea typeface="宋体" panose="02010600030101010101" pitchFamily="2" charset="-122"/>
              </a:rPr>
              <a:t>侥幸</a:t>
            </a:r>
            <a:r>
              <a:rPr lang="zh-CN" altLang="en-US" sz="2400" b="1" dirty="0">
                <a:solidFill>
                  <a:srgbClr val="0C0C0C"/>
                </a:solidFill>
                <a:latin typeface="Arial" panose="020B0604020202020204" pitchFamily="34" charset="0"/>
                <a:ea typeface="宋体" panose="02010600030101010101" pitchFamily="2" charset="-122"/>
              </a:rPr>
              <a:t>心理，才一步一步地</a:t>
            </a:r>
            <a:r>
              <a:rPr lang="zh-CN" altLang="en-US" sz="2400" b="1" dirty="0" smtClean="0">
                <a:solidFill>
                  <a:srgbClr val="0C0C0C"/>
                </a:solidFill>
                <a:latin typeface="Arial" panose="020B0604020202020204" pitchFamily="34" charset="0"/>
                <a:ea typeface="宋体" panose="02010600030101010101" pitchFamily="2" charset="-122"/>
              </a:rPr>
              <a:t>走上 了</a:t>
            </a:r>
            <a:r>
              <a:rPr lang="zh-CN" altLang="en-US" sz="2400" b="1" dirty="0">
                <a:solidFill>
                  <a:srgbClr val="0C0C0C"/>
                </a:solidFill>
                <a:latin typeface="Arial" panose="020B0604020202020204" pitchFamily="34" charset="0"/>
                <a:ea typeface="宋体" panose="02010600030101010101" pitchFamily="2" charset="-122"/>
              </a:rPr>
              <a:t>犯罪道路。”他说：“对不起我们嘉乐的师生，我不晓得自己以后以何种颜面、何种心情、何种样子去见我们嘉乐的老师和同学们。</a:t>
            </a:r>
            <a:r>
              <a:rPr lang="zh-CN" altLang="en-US" sz="2400" b="1" dirty="0" smtClean="0">
                <a:solidFill>
                  <a:srgbClr val="0C0C0C"/>
                </a:solidFill>
                <a:latin typeface="Arial" panose="020B0604020202020204" pitchFamily="34" charset="0"/>
                <a:ea typeface="宋体" panose="02010600030101010101" pitchFamily="2" charset="-122"/>
              </a:rPr>
              <a:t>”</a:t>
            </a:r>
            <a:endParaRPr lang="en-US" altLang="zh-CN" sz="2400" b="1" dirty="0" smtClean="0">
              <a:solidFill>
                <a:srgbClr val="0C0C0C"/>
              </a:solidFill>
              <a:latin typeface="Arial" panose="020B0604020202020204" pitchFamily="34" charset="0"/>
              <a:ea typeface="宋体" panose="02010600030101010101" pitchFamily="2" charset="-122"/>
            </a:endParaRPr>
          </a:p>
          <a:p>
            <a:pPr marL="0" lvl="0" indent="0">
              <a:spcBef>
                <a:spcPct val="0"/>
              </a:spcBef>
              <a:buFontTx/>
              <a:buNone/>
            </a:pPr>
            <a:endParaRPr lang="zh-CN" altLang="en-US" b="1" dirty="0">
              <a:solidFill>
                <a:srgbClr val="0C0C0C"/>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3132138" y="993775"/>
            <a:ext cx="5903912" cy="2663825"/>
          </a:xfrm>
        </p:spPr>
        <p:txBody>
          <a:bodyPr vert="horz" wrap="square" lIns="91440" tIns="45720" rIns="91440" bIns="45720" anchor="ctr" anchorCtr="0"/>
          <a:lstStyle/>
          <a:p>
            <a:pPr algn="ctr"/>
            <a:r>
              <a:rPr lang="zh-CN" altLang="en-US" sz="5400" kern="1200" dirty="0">
                <a:solidFill>
                  <a:schemeClr val="accent1"/>
                </a:solidFill>
                <a:latin typeface="幼圆" panose="02010509060101010101" pitchFamily="49" charset="-122"/>
                <a:ea typeface="幼圆" panose="02010509060101010101" pitchFamily="49" charset="-122"/>
                <a:cs typeface="+mj-cs"/>
              </a:rPr>
              <a:t>什么是师德？</a:t>
            </a:r>
            <a:br>
              <a:rPr lang="en-US" altLang="zh-CN" sz="5400" kern="1200" dirty="0">
                <a:solidFill>
                  <a:schemeClr val="accent1"/>
                </a:solidFill>
                <a:latin typeface="幼圆" panose="02010509060101010101" pitchFamily="49" charset="-122"/>
                <a:ea typeface="幼圆" panose="02010509060101010101" pitchFamily="49" charset="-122"/>
                <a:cs typeface="+mj-cs"/>
              </a:rPr>
            </a:br>
            <a:r>
              <a:rPr lang="zh-CN" altLang="en-US" sz="5400" kern="1200" dirty="0">
                <a:solidFill>
                  <a:schemeClr val="accent1"/>
                </a:solidFill>
                <a:latin typeface="幼圆" panose="02010509060101010101" pitchFamily="49" charset="-122"/>
                <a:ea typeface="幼圆" panose="02010509060101010101" pitchFamily="49" charset="-122"/>
                <a:cs typeface="+mj-cs"/>
              </a:rPr>
              <a:t>您心中的师德</a:t>
            </a:r>
            <a:br>
              <a:rPr lang="en-US" altLang="zh-CN" sz="5400" kern="1200" dirty="0">
                <a:solidFill>
                  <a:schemeClr val="accent1"/>
                </a:solidFill>
                <a:latin typeface="幼圆" panose="02010509060101010101" pitchFamily="49" charset="-122"/>
                <a:ea typeface="幼圆" panose="02010509060101010101" pitchFamily="49" charset="-122"/>
                <a:cs typeface="+mj-cs"/>
              </a:rPr>
            </a:br>
            <a:r>
              <a:rPr lang="zh-CN" altLang="en-US" sz="5400" kern="1200" dirty="0">
                <a:solidFill>
                  <a:schemeClr val="accent1"/>
                </a:solidFill>
                <a:latin typeface="幼圆" panose="02010509060101010101" pitchFamily="49" charset="-122"/>
                <a:ea typeface="幼圆" panose="02010509060101010101" pitchFamily="49" charset="-122"/>
                <a:cs typeface="+mj-cs"/>
              </a:rPr>
              <a:t>是什么？</a:t>
            </a:r>
            <a:endParaRPr lang="zh-CN" altLang="en-US" sz="5400" kern="1200" dirty="0">
              <a:solidFill>
                <a:srgbClr val="CC6600"/>
              </a:solidFill>
              <a:latin typeface="幼圆" panose="02010509060101010101" pitchFamily="49" charset="-122"/>
              <a:ea typeface="幼圆" panose="02010509060101010101" pitchFamily="49" charset="-122"/>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838200"/>
            <a:ext cx="678199" cy="4534126"/>
          </a:xfrm>
          <a:prstGeom prst="rect">
            <a:avLst/>
          </a:prstGeom>
          <a:noFill/>
          <a:ln w="9525">
            <a:noFill/>
            <a:miter lim="800000"/>
          </a:ln>
        </p:spPr>
        <p:txBody>
          <a:bodyPr vert="wordArtVertRtl" wrap="none">
            <a:spAutoFit/>
          </a:bodyPr>
          <a:lstStyle/>
          <a:p>
            <a:r>
              <a:rPr lang="zh-CN" altLang="en-US" sz="320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可以进行教育惩戒吗</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2209800" y="381000"/>
            <a:ext cx="6705600" cy="63696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dirty="0" smtClean="0">
                <a:ea typeface="宋体" panose="02010600030101010101" pitchFamily="2" charset="-122"/>
              </a:rPr>
              <a:t>      </a:t>
            </a:r>
            <a:r>
              <a:rPr lang="en-US" altLang="zh-CN" sz="2400" b="1" dirty="0" smtClean="0">
                <a:ea typeface="宋体" panose="02010600030101010101" pitchFamily="2" charset="-122"/>
              </a:rPr>
              <a:t>《</a:t>
            </a:r>
            <a:r>
              <a:rPr lang="zh-CN" altLang="en-US" sz="2400" b="1" dirty="0">
                <a:ea typeface="宋体" panose="02010600030101010101" pitchFamily="2" charset="-122"/>
              </a:rPr>
              <a:t>中华人民共和国义务教育法</a:t>
            </a:r>
            <a:r>
              <a:rPr lang="en-US" altLang="zh-CN" sz="2400" b="1" dirty="0" smtClean="0">
                <a:ea typeface="宋体" panose="02010600030101010101" pitchFamily="2" charset="-122"/>
              </a:rPr>
              <a:t>》</a:t>
            </a:r>
            <a:r>
              <a:rPr lang="zh-CN" altLang="en-US" sz="2400" b="1" dirty="0" smtClean="0">
                <a:ea typeface="宋体" panose="02010600030101010101" pitchFamily="2" charset="-122"/>
              </a:rPr>
              <a:t>（</a:t>
            </a:r>
            <a:r>
              <a:rPr lang="en-US" altLang="zh-CN" sz="2400" b="1" dirty="0" smtClean="0">
                <a:ea typeface="宋体" panose="02010600030101010101" pitchFamily="2" charset="-122"/>
              </a:rPr>
              <a:t>1986</a:t>
            </a:r>
            <a:r>
              <a:rPr lang="zh-CN" altLang="en-US" sz="2400" b="1" dirty="0" smtClean="0">
                <a:ea typeface="宋体" panose="02010600030101010101" pitchFamily="2" charset="-122"/>
              </a:rPr>
              <a:t>）明确</a:t>
            </a:r>
            <a:r>
              <a:rPr lang="zh-CN" altLang="en-US" sz="2400" b="1" dirty="0">
                <a:ea typeface="宋体" panose="02010600030101010101" pitchFamily="2" charset="-122"/>
              </a:rPr>
              <a:t>指出：“教师应当</a:t>
            </a:r>
            <a:r>
              <a:rPr lang="zh-CN" altLang="en-US" sz="2400" b="1" dirty="0">
                <a:solidFill>
                  <a:srgbClr val="FF0000"/>
                </a:solidFill>
                <a:ea typeface="宋体" panose="02010600030101010101" pitchFamily="2" charset="-122"/>
              </a:rPr>
              <a:t>尊重学生的人格</a:t>
            </a:r>
            <a:r>
              <a:rPr lang="zh-CN" altLang="en-US" sz="2400" b="1" dirty="0">
                <a:ea typeface="宋体" panose="02010600030101010101" pitchFamily="2" charset="-122"/>
              </a:rPr>
              <a:t>，</a:t>
            </a:r>
            <a:r>
              <a:rPr lang="zh-CN" altLang="en-US" sz="2400" b="1" dirty="0">
                <a:solidFill>
                  <a:srgbClr val="FF0000"/>
                </a:solidFill>
                <a:ea typeface="宋体" panose="02010600030101010101" pitchFamily="2" charset="-122"/>
              </a:rPr>
              <a:t>不得歧视学生</a:t>
            </a:r>
            <a:r>
              <a:rPr lang="zh-CN" altLang="en-US" sz="2400" b="1" dirty="0">
                <a:ea typeface="宋体" panose="02010600030101010101" pitchFamily="2" charset="-122"/>
              </a:rPr>
              <a:t>，不得对学生实施</a:t>
            </a:r>
            <a:r>
              <a:rPr lang="zh-CN" altLang="en-US" sz="2400" b="1" dirty="0">
                <a:solidFill>
                  <a:srgbClr val="FF0000"/>
                </a:solidFill>
                <a:ea typeface="宋体" panose="02010600030101010101" pitchFamily="2" charset="-122"/>
              </a:rPr>
              <a:t>体罚、变相体罚</a:t>
            </a:r>
            <a:r>
              <a:rPr lang="zh-CN" altLang="en-US" sz="2400" b="1" dirty="0">
                <a:ea typeface="宋体" panose="02010600030101010101" pitchFamily="2" charset="-122"/>
              </a:rPr>
              <a:t>或者其他</a:t>
            </a:r>
            <a:r>
              <a:rPr lang="zh-CN" altLang="en-US" sz="2400" b="1" dirty="0">
                <a:solidFill>
                  <a:srgbClr val="FF0000"/>
                </a:solidFill>
                <a:ea typeface="宋体" panose="02010600030101010101" pitchFamily="2" charset="-122"/>
              </a:rPr>
              <a:t>侮辱人格尊严</a:t>
            </a:r>
            <a:r>
              <a:rPr lang="zh-CN" altLang="en-US" sz="2400" b="1" dirty="0">
                <a:ea typeface="宋体" panose="02010600030101010101" pitchFamily="2" charset="-122"/>
              </a:rPr>
              <a:t>的行为，不得侵犯</a:t>
            </a:r>
            <a:r>
              <a:rPr lang="zh-CN" altLang="en-US" sz="2400" b="1" dirty="0">
                <a:solidFill>
                  <a:srgbClr val="FF0000"/>
                </a:solidFill>
                <a:ea typeface="宋体" panose="02010600030101010101" pitchFamily="2" charset="-122"/>
              </a:rPr>
              <a:t>学生合法权益</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0" lvl="0" indent="0">
              <a:spcBef>
                <a:spcPct val="0"/>
              </a:spcBef>
              <a:buNone/>
            </a:pPr>
            <a:r>
              <a:rPr lang="en-US" altLang="zh-CN" sz="2400" b="1" dirty="0">
                <a:solidFill>
                  <a:srgbClr val="0000FF"/>
                </a:solidFill>
                <a:ea typeface="宋体" panose="02010600030101010101" pitchFamily="2" charset="-122"/>
              </a:rPr>
              <a:t> </a:t>
            </a:r>
            <a:r>
              <a:rPr lang="en-US" altLang="zh-CN" sz="2400" b="1" dirty="0" smtClean="0">
                <a:solidFill>
                  <a:srgbClr val="0000FF"/>
                </a:solidFill>
                <a:ea typeface="宋体" panose="02010600030101010101" pitchFamily="2" charset="-122"/>
              </a:rPr>
              <a:t>     </a:t>
            </a:r>
            <a:r>
              <a:rPr lang="zh-CN" altLang="en-US" sz="2400" b="1" dirty="0" smtClean="0">
                <a:solidFill>
                  <a:srgbClr val="0000FF"/>
                </a:solidFill>
                <a:ea typeface="宋体" panose="02010600030101010101" pitchFamily="2" charset="-122"/>
              </a:rPr>
              <a:t>教师迷茫、</a:t>
            </a:r>
            <a:r>
              <a:rPr lang="zh-CN" altLang="en-US" sz="2400" b="1" dirty="0">
                <a:solidFill>
                  <a:srgbClr val="0000FF"/>
                </a:solidFill>
                <a:ea typeface="宋体" panose="02010600030101010101" pitchFamily="2" charset="-122"/>
              </a:rPr>
              <a:t>抱怨</a:t>
            </a:r>
            <a:r>
              <a:rPr lang="zh-CN" altLang="en-US" sz="2400" b="1" dirty="0" smtClean="0">
                <a:solidFill>
                  <a:srgbClr val="0000FF"/>
                </a:solidFill>
                <a:ea typeface="宋体" panose="02010600030101010101" pitchFamily="2" charset="-122"/>
              </a:rPr>
              <a:t>     </a:t>
            </a:r>
            <a:endParaRPr lang="en-US" altLang="zh-CN" sz="2400" b="1" dirty="0" smtClean="0">
              <a:solidFill>
                <a:srgbClr val="0000FF"/>
              </a:solidFill>
              <a:ea typeface="宋体" panose="02010600030101010101" pitchFamily="2" charset="-122"/>
            </a:endParaRPr>
          </a:p>
          <a:p>
            <a:pPr marL="0" lvl="0" indent="0">
              <a:spcBef>
                <a:spcPct val="0"/>
              </a:spcBef>
              <a:buNone/>
            </a:pPr>
            <a:r>
              <a:rPr lang="en-US" altLang="zh-CN" sz="2400" b="1" dirty="0">
                <a:solidFill>
                  <a:srgbClr val="0000FF"/>
                </a:solidFill>
                <a:ea typeface="宋体" panose="02010600030101010101" pitchFamily="2" charset="-122"/>
              </a:rPr>
              <a:t> </a:t>
            </a:r>
            <a:r>
              <a:rPr lang="en-US" altLang="zh-CN" sz="2400" b="1" dirty="0" smtClean="0">
                <a:solidFill>
                  <a:srgbClr val="0000FF"/>
                </a:solidFill>
                <a:ea typeface="宋体" panose="02010600030101010101" pitchFamily="2" charset="-122"/>
              </a:rPr>
              <a:t>     </a:t>
            </a:r>
            <a:r>
              <a:rPr lang="zh-CN" altLang="en-US" sz="2400" b="1" dirty="0" smtClean="0">
                <a:solidFill>
                  <a:srgbClr val="0000FF"/>
                </a:solidFill>
                <a:ea typeface="宋体" panose="02010600030101010101" pitchFamily="2" charset="-122"/>
              </a:rPr>
              <a:t>束缚教育行为？</a:t>
            </a:r>
            <a:endParaRPr lang="en-US" altLang="zh-CN" sz="2400" b="1" dirty="0" smtClean="0">
              <a:solidFill>
                <a:srgbClr val="0000FF"/>
              </a:solidFill>
              <a:ea typeface="宋体" panose="02010600030101010101" pitchFamily="2" charset="-122"/>
            </a:endParaRPr>
          </a:p>
          <a:p>
            <a:pPr marL="0" lvl="0" indent="0">
              <a:spcBef>
                <a:spcPct val="0"/>
              </a:spcBef>
              <a:buNone/>
            </a:pPr>
            <a:r>
              <a:rPr lang="zh-CN" altLang="en-US" sz="2400" b="1" dirty="0" smtClean="0">
                <a:solidFill>
                  <a:srgbClr val="0000FF"/>
                </a:solidFill>
                <a:ea typeface="宋体" panose="02010600030101010101" pitchFamily="2" charset="-122"/>
              </a:rPr>
              <a:t>     个别</a:t>
            </a:r>
            <a:r>
              <a:rPr lang="zh-CN" altLang="en-US" sz="2400" b="1" dirty="0">
                <a:solidFill>
                  <a:srgbClr val="0000FF"/>
                </a:solidFill>
                <a:ea typeface="宋体" panose="02010600030101010101" pitchFamily="2" charset="-122"/>
              </a:rPr>
              <a:t>家长打着法律的旗号闹校</a:t>
            </a:r>
            <a:endParaRPr lang="en-US" altLang="zh-CN" sz="2400" b="1" dirty="0" smtClean="0">
              <a:solidFill>
                <a:srgbClr val="0000FF"/>
              </a:solidFill>
              <a:ea typeface="宋体" panose="02010600030101010101" pitchFamily="2" charset="-122"/>
            </a:endParaRPr>
          </a:p>
          <a:p>
            <a:pPr marL="0" lvl="0" indent="0">
              <a:spcBef>
                <a:spcPct val="0"/>
              </a:spcBef>
              <a:buNone/>
            </a:pPr>
            <a:r>
              <a:rPr lang="zh-CN" altLang="en-US" sz="2400" b="1" dirty="0" smtClean="0">
                <a:solidFill>
                  <a:srgbClr val="0000FF"/>
                </a:solidFill>
                <a:ea typeface="宋体" panose="02010600030101010101" pitchFamily="2" charset="-122"/>
              </a:rPr>
              <a:t>      学校和教师不敢管学生</a:t>
            </a:r>
            <a:endParaRPr lang="en-US" altLang="zh-CN" sz="2400" b="1" dirty="0" smtClean="0">
              <a:solidFill>
                <a:srgbClr val="0000FF"/>
              </a:solidFill>
              <a:ea typeface="宋体" panose="02010600030101010101" pitchFamily="2" charset="-122"/>
            </a:endParaRPr>
          </a:p>
          <a:p>
            <a:pPr marL="0" lvl="0" indent="0">
              <a:spcBef>
                <a:spcPct val="0"/>
              </a:spcBef>
              <a:buNone/>
            </a:pPr>
            <a:r>
              <a:rPr lang="en-US" altLang="zh-CN" sz="2400" b="1" dirty="0" smtClean="0">
                <a:ea typeface="宋体" panose="02010600030101010101" pitchFamily="2" charset="-122"/>
              </a:rPr>
              <a:t>      2019</a:t>
            </a:r>
            <a:r>
              <a:rPr lang="zh-CN" altLang="en-US" sz="2400" b="1" dirty="0">
                <a:ea typeface="宋体" panose="02010600030101010101" pitchFamily="2" charset="-122"/>
              </a:rPr>
              <a:t>年</a:t>
            </a:r>
            <a:r>
              <a:rPr lang="en-US" altLang="zh-CN" sz="2400" b="1" dirty="0">
                <a:ea typeface="宋体" panose="02010600030101010101" pitchFamily="2" charset="-122"/>
              </a:rPr>
              <a:t>6</a:t>
            </a:r>
            <a:r>
              <a:rPr lang="zh-CN" altLang="en-US" sz="2400" b="1" dirty="0" smtClean="0">
                <a:ea typeface="宋体" panose="02010600030101010101" pitchFamily="2" charset="-122"/>
              </a:rPr>
              <a:t>月，</a:t>
            </a:r>
            <a:r>
              <a:rPr lang="en-US" altLang="zh-CN" sz="2400" b="1" dirty="0" smtClean="0">
                <a:ea typeface="宋体" panose="02010600030101010101" pitchFamily="2" charset="-122"/>
              </a:rPr>
              <a:t>《</a:t>
            </a:r>
            <a:r>
              <a:rPr lang="zh-CN" altLang="en-US" sz="2400" b="1" dirty="0">
                <a:ea typeface="宋体" panose="02010600030101010101" pitchFamily="2" charset="-122"/>
              </a:rPr>
              <a:t>中共中央 国务院关于深化教育教学改革全面提高义务教育质量的意见</a:t>
            </a:r>
            <a:r>
              <a:rPr lang="en-US" altLang="zh-CN" sz="2400" b="1" dirty="0">
                <a:ea typeface="宋体" panose="02010600030101010101" pitchFamily="2" charset="-122"/>
              </a:rPr>
              <a:t>》</a:t>
            </a:r>
            <a:r>
              <a:rPr lang="zh-CN" altLang="en-US" sz="2400" b="1" dirty="0">
                <a:ea typeface="宋体" panose="02010600030101010101" pitchFamily="2" charset="-122"/>
              </a:rPr>
              <a:t>对制定教育惩戒有关实施细则提出明确要求</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0" lvl="0" indent="0">
              <a:spcBef>
                <a:spcPct val="0"/>
              </a:spcBef>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en-US" sz="2400" b="1" dirty="0" smtClean="0">
                <a:ea typeface="宋体" panose="02010600030101010101" pitchFamily="2" charset="-122"/>
              </a:rPr>
              <a:t>教育部</a:t>
            </a:r>
            <a:r>
              <a:rPr lang="zh-CN" altLang="en-US" sz="2400" b="1" dirty="0">
                <a:ea typeface="宋体" panose="02010600030101010101" pitchFamily="2" charset="-122"/>
              </a:rPr>
              <a:t>自</a:t>
            </a:r>
            <a:r>
              <a:rPr lang="en-US" altLang="zh-CN" sz="2400" b="1" dirty="0">
                <a:ea typeface="宋体" panose="02010600030101010101" pitchFamily="2" charset="-122"/>
              </a:rPr>
              <a:t>2019</a:t>
            </a:r>
            <a:r>
              <a:rPr lang="zh-CN" altLang="en-US" sz="2400" b="1" dirty="0">
                <a:ea typeface="宋体" panose="02010600030101010101" pitchFamily="2" charset="-122"/>
              </a:rPr>
              <a:t>年</a:t>
            </a:r>
            <a:r>
              <a:rPr lang="zh-CN" altLang="en-US" sz="2400" b="1" dirty="0" smtClean="0">
                <a:ea typeface="宋体" panose="02010600030101010101" pitchFamily="2" charset="-122"/>
              </a:rPr>
              <a:t>开始进行深入</a:t>
            </a:r>
            <a:r>
              <a:rPr lang="zh-CN" altLang="en-US" sz="2400" b="1" dirty="0">
                <a:ea typeface="宋体" panose="02010600030101010101" pitchFamily="2" charset="-122"/>
              </a:rPr>
              <a:t>的理论研究，并广泛听取了地方教育行政部门、学校、教师等各方面的意见，还面向社会公开征求了意见基础上，</a:t>
            </a:r>
            <a:r>
              <a:rPr lang="en-US" altLang="zh-CN" sz="2400" b="1" dirty="0">
                <a:ea typeface="宋体" panose="02010600030101010101" pitchFamily="2" charset="-122"/>
              </a:rPr>
              <a:t>2020</a:t>
            </a:r>
            <a:r>
              <a:rPr lang="zh-CN" altLang="en-US" sz="2400" b="1" dirty="0">
                <a:ea typeface="宋体" panose="02010600030101010101" pitchFamily="2" charset="-122"/>
              </a:rPr>
              <a:t>年</a:t>
            </a:r>
            <a:r>
              <a:rPr lang="en-US" altLang="zh-CN" sz="2400" b="1" dirty="0">
                <a:ea typeface="宋体" panose="02010600030101010101" pitchFamily="2" charset="-122"/>
              </a:rPr>
              <a:t>12</a:t>
            </a:r>
            <a:r>
              <a:rPr lang="zh-CN" altLang="en-US" sz="2400" b="1" dirty="0">
                <a:ea typeface="宋体" panose="02010600030101010101" pitchFamily="2" charset="-122"/>
              </a:rPr>
              <a:t>月</a:t>
            </a:r>
            <a:r>
              <a:rPr lang="en-US" altLang="zh-CN" sz="2400" b="1" dirty="0">
                <a:ea typeface="宋体" panose="02010600030101010101" pitchFamily="2" charset="-122"/>
              </a:rPr>
              <a:t>23</a:t>
            </a:r>
            <a:r>
              <a:rPr lang="zh-CN" altLang="en-US" sz="2400" b="1" dirty="0">
                <a:ea typeface="宋体" panose="02010600030101010101" pitchFamily="2" charset="-122"/>
              </a:rPr>
              <a:t>日，教育部颁布了</a:t>
            </a:r>
            <a:r>
              <a:rPr lang="en-US" altLang="zh-CN" sz="2400" b="1" dirty="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a:solidFill>
                  <a:srgbClr val="FF0000"/>
                </a:solidFill>
                <a:ea typeface="宋体" panose="02010600030101010101" pitchFamily="2" charset="-122"/>
              </a:rPr>
              <a:t>》</a:t>
            </a:r>
            <a:r>
              <a:rPr lang="zh-CN" altLang="en-US" sz="2400" b="1" dirty="0">
                <a:ea typeface="宋体" panose="02010600030101010101" pitchFamily="2" charset="-122"/>
              </a:rPr>
              <a:t>，自</a:t>
            </a:r>
            <a:r>
              <a:rPr lang="en-US" altLang="zh-CN" sz="2400" b="1" dirty="0">
                <a:ea typeface="宋体" panose="02010600030101010101" pitchFamily="2" charset="-122"/>
              </a:rPr>
              <a:t>2021</a:t>
            </a:r>
            <a:r>
              <a:rPr lang="zh-CN" altLang="en-US" sz="2400" b="1" dirty="0">
                <a:ea typeface="宋体" panose="02010600030101010101" pitchFamily="2" charset="-122"/>
              </a:rPr>
              <a:t>年</a:t>
            </a:r>
            <a:r>
              <a:rPr lang="en-US" altLang="zh-CN" sz="2400" b="1" dirty="0">
                <a:ea typeface="宋体" panose="02010600030101010101" pitchFamily="2" charset="-122"/>
              </a:rPr>
              <a:t>3</a:t>
            </a:r>
            <a:r>
              <a:rPr lang="zh-CN" altLang="en-US" sz="2400" b="1" dirty="0">
                <a:ea typeface="宋体" panose="02010600030101010101" pitchFamily="2" charset="-122"/>
              </a:rPr>
              <a:t>月</a:t>
            </a:r>
            <a:r>
              <a:rPr lang="en-US" altLang="zh-CN" sz="2400" b="1" dirty="0">
                <a:ea typeface="宋体" panose="02010600030101010101" pitchFamily="2" charset="-122"/>
              </a:rPr>
              <a:t>1</a:t>
            </a:r>
            <a:r>
              <a:rPr lang="zh-CN" altLang="en-US" sz="2400" b="1" dirty="0">
                <a:ea typeface="宋体" panose="02010600030101010101" pitchFamily="2" charset="-122"/>
              </a:rPr>
              <a:t>日起施行。</a:t>
            </a:r>
            <a:endParaRPr lang="zh-CN" altLang="en-US" sz="2400" b="1"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9">
                                            <p:txEl>
                                              <p:pRg st="1" end="1"/>
                                            </p:txEl>
                                          </p:spTgt>
                                        </p:tgtEl>
                                        <p:attrNameLst>
                                          <p:attrName>style.visibility</p:attrName>
                                        </p:attrNameLst>
                                      </p:cBhvr>
                                      <p:to>
                                        <p:strVal val="visible"/>
                                      </p:to>
                                    </p:set>
                                    <p:animEffect transition="in" filter="wipe(down)">
                                      <p:cBhvr>
                                        <p:cTn id="7" dur="500"/>
                                        <p:tgtEl>
                                          <p:spTgt spid="2662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6629">
                                            <p:txEl>
                                              <p:pRg st="2" end="2"/>
                                            </p:txEl>
                                          </p:spTgt>
                                        </p:tgtEl>
                                        <p:attrNameLst>
                                          <p:attrName>style.visibility</p:attrName>
                                        </p:attrNameLst>
                                      </p:cBhvr>
                                      <p:to>
                                        <p:strVal val="visible"/>
                                      </p:to>
                                    </p:set>
                                    <p:animEffect transition="in" filter="wipe(down)">
                                      <p:cBhvr>
                                        <p:cTn id="10" dur="500"/>
                                        <p:tgtEl>
                                          <p:spTgt spid="26629">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6629">
                                            <p:txEl>
                                              <p:pRg st="3" end="3"/>
                                            </p:txEl>
                                          </p:spTgt>
                                        </p:tgtEl>
                                        <p:attrNameLst>
                                          <p:attrName>style.visibility</p:attrName>
                                        </p:attrNameLst>
                                      </p:cBhvr>
                                      <p:to>
                                        <p:strVal val="visible"/>
                                      </p:to>
                                    </p:set>
                                    <p:animEffect transition="in" filter="wipe(down)">
                                      <p:cBhvr>
                                        <p:cTn id="13" dur="500"/>
                                        <p:tgtEl>
                                          <p:spTgt spid="26629">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6629">
                                            <p:txEl>
                                              <p:pRg st="4" end="4"/>
                                            </p:txEl>
                                          </p:spTgt>
                                        </p:tgtEl>
                                        <p:attrNameLst>
                                          <p:attrName>style.visibility</p:attrName>
                                        </p:attrNameLst>
                                      </p:cBhvr>
                                      <p:to>
                                        <p:strVal val="visible"/>
                                      </p:to>
                                    </p:set>
                                    <p:animEffect transition="in" filter="wipe(down)">
                                      <p:cBhvr>
                                        <p:cTn id="16" dur="500"/>
                                        <p:tgtEl>
                                          <p:spTgt spid="2662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6629">
                                            <p:txEl>
                                              <p:pRg st="5" end="5"/>
                                            </p:txEl>
                                          </p:spTgt>
                                        </p:tgtEl>
                                        <p:attrNameLst>
                                          <p:attrName>style.visibility</p:attrName>
                                        </p:attrNameLst>
                                      </p:cBhvr>
                                      <p:to>
                                        <p:strVal val="visible"/>
                                      </p:to>
                                    </p:set>
                                    <p:animEffect transition="in" filter="circle(in)">
                                      <p:cBhvr>
                                        <p:cTn id="21" dur="2000"/>
                                        <p:tgtEl>
                                          <p:spTgt spid="2662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6629">
                                            <p:txEl>
                                              <p:pRg st="6" end="6"/>
                                            </p:txEl>
                                          </p:spTgt>
                                        </p:tgtEl>
                                        <p:attrNameLst>
                                          <p:attrName>style.visibility</p:attrName>
                                        </p:attrNameLst>
                                      </p:cBhvr>
                                      <p:to>
                                        <p:strVal val="visible"/>
                                      </p:to>
                                    </p:set>
                                    <p:animEffect transition="in" filter="circle(in)">
                                      <p:cBhvr>
                                        <p:cTn id="26" dur="2000"/>
                                        <p:tgtEl>
                                          <p:spTgt spid="266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1293407"/>
            <a:ext cx="678199" cy="4040593"/>
          </a:xfrm>
          <a:prstGeom prst="rect">
            <a:avLst/>
          </a:prstGeom>
          <a:noFill/>
          <a:ln w="9525">
            <a:noFill/>
            <a:miter lim="800000"/>
          </a:ln>
        </p:spPr>
        <p:txBody>
          <a:bodyPr vert="wordArtVertRtl" wrap="none">
            <a:spAutoFit/>
          </a:bodyPr>
          <a:lstStyle/>
          <a:p>
            <a:r>
              <a:rPr lang="zh-CN" altLang="en-US" sz="320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可以进行教育惩戒</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981401" y="228533"/>
            <a:ext cx="7101004" cy="63696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b="1" dirty="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0" lvl="0" indent="0">
              <a:spcBef>
                <a:spcPct val="0"/>
              </a:spcBef>
              <a:buNone/>
            </a:pPr>
            <a:endParaRPr lang="en-US" altLang="zh-CN" sz="2400" b="1" dirty="0">
              <a:solidFill>
                <a:srgbClr val="FF0000"/>
              </a:solidFill>
              <a:ea typeface="宋体" panose="02010600030101010101" pitchFamily="2" charset="-122"/>
            </a:endParaRPr>
          </a:p>
          <a:p>
            <a:pPr marL="0" lvl="0" indent="0">
              <a:spcBef>
                <a:spcPct val="0"/>
              </a:spcBef>
              <a:buNone/>
            </a:pPr>
            <a:r>
              <a:rPr lang="en-US" altLang="zh-CN" sz="2400" b="1" dirty="0" smtClean="0">
                <a:solidFill>
                  <a:srgbClr val="FF0000"/>
                </a:solidFill>
                <a:ea typeface="宋体" panose="02010600030101010101" pitchFamily="2" charset="-122"/>
              </a:rPr>
              <a:t>    </a:t>
            </a:r>
            <a:r>
              <a:rPr lang="zh-CN" altLang="en-US" sz="2400" b="1" dirty="0" smtClean="0">
                <a:solidFill>
                  <a:srgbClr val="FF0000"/>
                </a:solidFill>
                <a:ea typeface="宋体" panose="02010600030101010101" pitchFamily="2" charset="-122"/>
              </a:rPr>
              <a:t>第二</a:t>
            </a:r>
            <a:r>
              <a:rPr lang="zh-CN" altLang="en-US" sz="2400" b="1" dirty="0">
                <a:solidFill>
                  <a:srgbClr val="FF0000"/>
                </a:solidFill>
                <a:ea typeface="宋体" panose="02010600030101010101" pitchFamily="2" charset="-122"/>
              </a:rPr>
              <a:t>条 </a:t>
            </a:r>
            <a:r>
              <a:rPr lang="zh-CN" altLang="en-US" sz="2400" b="1" dirty="0" smtClean="0">
                <a:ea typeface="宋体" panose="02010600030101010101" pitchFamily="2" charset="-122"/>
              </a:rPr>
              <a:t>   普通</a:t>
            </a:r>
            <a:r>
              <a:rPr lang="zh-CN" altLang="en-US" sz="2400" b="1" dirty="0">
                <a:ea typeface="宋体" panose="02010600030101010101" pitchFamily="2" charset="-122"/>
              </a:rPr>
              <a:t>中小学校、中等职业学校（以下称学校）及其教师在教育教学和管理过程中对学生实施教育惩戒，适用本规则。</a:t>
            </a:r>
            <a:endParaRPr lang="zh-CN" altLang="en-US" sz="2400" b="1" dirty="0">
              <a:ea typeface="宋体" panose="02010600030101010101" pitchFamily="2" charset="-122"/>
            </a:endParaRPr>
          </a:p>
          <a:p>
            <a:pPr marL="0" lvl="0" indent="0">
              <a:spcBef>
                <a:spcPct val="0"/>
              </a:spcBef>
              <a:buNone/>
            </a:pPr>
            <a:r>
              <a:rPr lang="zh-CN" altLang="en-US" sz="2400" b="1" dirty="0">
                <a:ea typeface="宋体" panose="02010600030101010101" pitchFamily="2" charset="-122"/>
              </a:rPr>
              <a:t>　　本规则所称</a:t>
            </a:r>
            <a:r>
              <a:rPr lang="zh-CN" altLang="en-US" sz="2400" b="1" dirty="0">
                <a:solidFill>
                  <a:srgbClr val="FF0000"/>
                </a:solidFill>
                <a:ea typeface="宋体" panose="02010600030101010101" pitchFamily="2" charset="-122"/>
              </a:rPr>
              <a:t>教育惩戒</a:t>
            </a:r>
            <a:r>
              <a:rPr lang="zh-CN" altLang="en-US" sz="2400" b="1" dirty="0">
                <a:ea typeface="宋体" panose="02010600030101010101" pitchFamily="2" charset="-122"/>
              </a:rPr>
              <a:t>，是指学校、教师基于教育目的，对违规违纪学生进行管理、训导或者以规定方式予以矫治，促使学生引以为戒、认识和改正错误的教育行为</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0" lvl="0" indent="0">
              <a:spcBef>
                <a:spcPct val="0"/>
              </a:spcBef>
              <a:buNone/>
            </a:pPr>
            <a:endParaRPr lang="en-US" altLang="zh-CN" sz="2400" b="1" dirty="0">
              <a:ea typeface="宋体" panose="02010600030101010101" pitchFamily="2" charset="-122"/>
            </a:endParaRPr>
          </a:p>
          <a:p>
            <a:pPr marL="0" lvl="0" indent="0">
              <a:spcBef>
                <a:spcPct val="0"/>
              </a:spcBef>
              <a:buNone/>
            </a:pPr>
            <a:r>
              <a:rPr lang="en-US" altLang="zh-CN" sz="2400" b="1" dirty="0" smtClean="0">
                <a:solidFill>
                  <a:srgbClr val="FF0000"/>
                </a:solidFill>
                <a:ea typeface="宋体" panose="02010600030101010101" pitchFamily="2" charset="-122"/>
              </a:rPr>
              <a:t>  《</a:t>
            </a:r>
            <a:r>
              <a:rPr lang="zh-CN" altLang="en-US" sz="2400" b="1" dirty="0">
                <a:solidFill>
                  <a:srgbClr val="FF0000"/>
                </a:solidFill>
                <a:ea typeface="宋体" panose="02010600030101010101" pitchFamily="2" charset="-122"/>
              </a:rPr>
              <a:t>中小学班主任工作规定 </a:t>
            </a:r>
            <a:r>
              <a:rPr lang="en-US" altLang="zh-CN" sz="2400" b="1" dirty="0" smtClean="0">
                <a:solidFill>
                  <a:srgbClr val="FF0000"/>
                </a:solidFill>
                <a:ea typeface="宋体" panose="02010600030101010101" pitchFamily="2" charset="-122"/>
              </a:rPr>
              <a:t>》</a:t>
            </a:r>
            <a:r>
              <a:rPr lang="zh-CN" altLang="en-US" sz="2400" b="1" dirty="0" smtClean="0">
                <a:ea typeface="宋体" panose="02010600030101010101" pitchFamily="2" charset="-122"/>
              </a:rPr>
              <a:t>（</a:t>
            </a:r>
            <a:r>
              <a:rPr lang="en-US" altLang="zh-CN" sz="2400" b="1" dirty="0" smtClean="0">
                <a:ea typeface="宋体" panose="02010600030101010101" pitchFamily="2" charset="-122"/>
              </a:rPr>
              <a:t> </a:t>
            </a:r>
            <a:r>
              <a:rPr lang="en-US" altLang="zh-CN" sz="2400" b="1" dirty="0">
                <a:ea typeface="宋体" panose="02010600030101010101" pitchFamily="2" charset="-122"/>
              </a:rPr>
              <a:t>2009</a:t>
            </a:r>
            <a:r>
              <a:rPr lang="zh-CN" altLang="en-US" sz="2400" b="1" dirty="0" smtClean="0">
                <a:ea typeface="宋体" panose="02010600030101010101" pitchFamily="2" charset="-122"/>
              </a:rPr>
              <a:t>年</a:t>
            </a:r>
            <a:r>
              <a:rPr lang="en-US" altLang="zh-CN" sz="2400" b="1" dirty="0" smtClean="0">
                <a:ea typeface="宋体" panose="02010600030101010101" pitchFamily="2" charset="-122"/>
              </a:rPr>
              <a:t> </a:t>
            </a:r>
            <a:r>
              <a:rPr lang="zh-CN" altLang="en-US" sz="2400" b="1" dirty="0" smtClean="0">
                <a:ea typeface="宋体" panose="02010600030101010101" pitchFamily="2" charset="-122"/>
              </a:rPr>
              <a:t>教育部）</a:t>
            </a:r>
            <a:endParaRPr lang="zh-CN" altLang="en-US" sz="2400" b="1" dirty="0">
              <a:ea typeface="宋体" panose="02010600030101010101" pitchFamily="2" charset="-122"/>
            </a:endParaRPr>
          </a:p>
          <a:p>
            <a:pPr marL="0" lvl="0" indent="0">
              <a:spcBef>
                <a:spcPct val="0"/>
              </a:spcBef>
              <a:buNone/>
            </a:pPr>
            <a:r>
              <a:rPr lang="zh-CN" altLang="en-US" sz="2400" b="1" dirty="0" smtClean="0">
                <a:ea typeface="宋体" panose="02010600030101010101" pitchFamily="2" charset="-122"/>
              </a:rPr>
              <a:t>       </a:t>
            </a:r>
            <a:r>
              <a:rPr lang="zh-CN" altLang="en-US" sz="2400" b="1" dirty="0" smtClean="0">
                <a:solidFill>
                  <a:srgbClr val="FF0000"/>
                </a:solidFill>
                <a:ea typeface="宋体" panose="02010600030101010101" pitchFamily="2" charset="-122"/>
              </a:rPr>
              <a:t>第十六</a:t>
            </a:r>
            <a:r>
              <a:rPr lang="zh-CN" altLang="en-US" sz="2400" b="1" dirty="0">
                <a:solidFill>
                  <a:srgbClr val="FF0000"/>
                </a:solidFill>
                <a:ea typeface="宋体" panose="02010600030101010101" pitchFamily="2" charset="-122"/>
              </a:rPr>
              <a:t>条   </a:t>
            </a:r>
            <a:r>
              <a:rPr lang="zh-CN" altLang="en-US" sz="2400" b="1" dirty="0" smtClean="0">
                <a:ea typeface="宋体" panose="02010600030101010101" pitchFamily="2" charset="-122"/>
              </a:rPr>
              <a:t>班主任</a:t>
            </a:r>
            <a:r>
              <a:rPr lang="zh-CN" altLang="en-US" sz="2400" b="1" dirty="0">
                <a:ea typeface="宋体" panose="02010600030101010101" pitchFamily="2" charset="-122"/>
              </a:rPr>
              <a:t>在日常教育教学管理中，有采取</a:t>
            </a:r>
            <a:r>
              <a:rPr lang="zh-CN" altLang="en-US" sz="2400" b="1" dirty="0">
                <a:solidFill>
                  <a:srgbClr val="FF0000"/>
                </a:solidFill>
                <a:ea typeface="宋体" panose="02010600030101010101" pitchFamily="2" charset="-122"/>
              </a:rPr>
              <a:t>适当方式</a:t>
            </a:r>
            <a:r>
              <a:rPr lang="zh-CN" altLang="en-US" sz="2400" b="1" dirty="0">
                <a:ea typeface="宋体" panose="02010600030101010101" pitchFamily="2" charset="-122"/>
              </a:rPr>
              <a:t>对学生进行</a:t>
            </a:r>
            <a:r>
              <a:rPr lang="zh-CN" altLang="en-US" sz="2400" b="1" dirty="0">
                <a:solidFill>
                  <a:srgbClr val="FF0000"/>
                </a:solidFill>
                <a:ea typeface="宋体" panose="02010600030101010101" pitchFamily="2" charset="-122"/>
              </a:rPr>
              <a:t>批评教育的权利</a:t>
            </a:r>
            <a:r>
              <a:rPr lang="zh-CN" altLang="en-US" sz="2400" b="1" dirty="0" smtClean="0">
                <a:ea typeface="宋体" panose="02010600030101010101" pitchFamily="2" charset="-122"/>
              </a:rPr>
              <a:t>。   </a:t>
            </a:r>
            <a:endParaRPr lang="en-US" altLang="zh-CN" sz="2400" b="1" dirty="0" smtClean="0">
              <a:ea typeface="宋体" panose="02010600030101010101" pitchFamily="2" charset="-122"/>
            </a:endParaRPr>
          </a:p>
          <a:p>
            <a:pPr marL="0" indent="0">
              <a:spcBef>
                <a:spcPct val="0"/>
              </a:spcBef>
              <a:buNone/>
            </a:pPr>
            <a:r>
              <a:rPr lang="zh-CN" altLang="en-US" sz="2400" b="1" dirty="0" smtClean="0">
                <a:ea typeface="宋体" panose="02010600030101010101" pitchFamily="2" charset="-122"/>
              </a:rPr>
              <a:t>      </a:t>
            </a:r>
            <a:endParaRPr lang="en-US" altLang="zh-CN" sz="2400" b="1" dirty="0" smtClean="0">
              <a:ea typeface="宋体" panose="02010600030101010101" pitchFamily="2" charset="-122"/>
            </a:endParaRPr>
          </a:p>
          <a:p>
            <a:pPr marL="0" indent="0">
              <a:spcBef>
                <a:spcPct val="0"/>
              </a:spcBef>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en-US" sz="2400" b="1" dirty="0" smtClean="0">
                <a:ea typeface="宋体" panose="02010600030101010101" pitchFamily="2" charset="-122"/>
              </a:rPr>
              <a:t>没有</a:t>
            </a:r>
            <a:r>
              <a:rPr lang="zh-CN" altLang="en-US" sz="2400" b="1" dirty="0">
                <a:ea typeface="宋体" panose="02010600030101010101" pitchFamily="2" charset="-122"/>
              </a:rPr>
              <a:t>惩罚的教育是不完整的教育，没有惩罚的教育是一种虚弱的教育、脆弱的教育、不负责任的教育</a:t>
            </a:r>
            <a:r>
              <a:rPr lang="zh-CN" altLang="en-US" sz="2400" b="1" dirty="0" smtClean="0">
                <a:ea typeface="宋体" panose="02010600030101010101" pitchFamily="2" charset="-122"/>
              </a:rPr>
              <a:t>。                                 </a:t>
            </a:r>
            <a:r>
              <a:rPr lang="en-US" altLang="zh-CN" sz="2400" b="1" dirty="0" smtClean="0">
                <a:ea typeface="宋体" panose="02010600030101010101" pitchFamily="2" charset="-122"/>
              </a:rPr>
              <a:t>——</a:t>
            </a:r>
            <a:r>
              <a:rPr lang="zh-CN" altLang="en-US" sz="2400" b="1" dirty="0">
                <a:ea typeface="宋体" panose="02010600030101010101" pitchFamily="2" charset="-122"/>
              </a:rPr>
              <a:t>孙云</a:t>
            </a:r>
            <a:r>
              <a:rPr lang="zh-CN" altLang="en-US" sz="2400" b="1" dirty="0" smtClean="0">
                <a:ea typeface="宋体" panose="02010600030101010101" pitchFamily="2" charset="-122"/>
              </a:rPr>
              <a:t>晓</a:t>
            </a:r>
            <a:endParaRPr lang="zh-CN" altLang="en-US" sz="2400" b="1"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9">
                                            <p:txEl>
                                              <p:pRg st="5" end="5"/>
                                            </p:txEl>
                                          </p:spTgt>
                                        </p:tgtEl>
                                        <p:attrNameLst>
                                          <p:attrName>style.visibility</p:attrName>
                                        </p:attrNameLst>
                                      </p:cBhvr>
                                      <p:to>
                                        <p:strVal val="visible"/>
                                      </p:to>
                                    </p:set>
                                    <p:animEffect transition="in" filter="wipe(down)">
                                      <p:cBhvr>
                                        <p:cTn id="7" dur="500"/>
                                        <p:tgtEl>
                                          <p:spTgt spid="26629">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6629">
                                            <p:txEl>
                                              <p:pRg st="6" end="6"/>
                                            </p:txEl>
                                          </p:spTgt>
                                        </p:tgtEl>
                                        <p:attrNameLst>
                                          <p:attrName>style.visibility</p:attrName>
                                        </p:attrNameLst>
                                      </p:cBhvr>
                                      <p:to>
                                        <p:strVal val="visible"/>
                                      </p:to>
                                    </p:set>
                                    <p:animEffect transition="in" filter="wipe(down)">
                                      <p:cBhvr>
                                        <p:cTn id="10" dur="500"/>
                                        <p:tgtEl>
                                          <p:spTgt spid="26629">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629">
                                            <p:txEl>
                                              <p:pRg st="8" end="8"/>
                                            </p:txEl>
                                          </p:spTgt>
                                        </p:tgtEl>
                                        <p:attrNameLst>
                                          <p:attrName>style.visibility</p:attrName>
                                        </p:attrNameLst>
                                      </p:cBhvr>
                                      <p:to>
                                        <p:strVal val="visible"/>
                                      </p:to>
                                    </p:set>
                                    <p:animEffect transition="in" filter="wipe(down)">
                                      <p:cBhvr>
                                        <p:cTn id="15" dur="500"/>
                                        <p:tgtEl>
                                          <p:spTgt spid="266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06076" y="152400"/>
            <a:ext cx="678199" cy="6508257"/>
          </a:xfrm>
          <a:prstGeom prst="rect">
            <a:avLst/>
          </a:prstGeom>
          <a:noFill/>
          <a:ln w="9525">
            <a:noFill/>
            <a:miter lim="800000"/>
          </a:ln>
        </p:spPr>
        <p:txBody>
          <a:bodyPr vert="wordArtVertRtl" wrap="none">
            <a:spAutoFit/>
          </a:bodyPr>
          <a:lstStyle/>
          <a:p>
            <a:r>
              <a:rPr lang="zh-CN" altLang="en-US" sz="320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区别体罚变相体罚和合理惩戒</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871663" y="783134"/>
            <a:ext cx="7272337" cy="569386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800" b="1" dirty="0">
                <a:solidFill>
                  <a:srgbClr val="FF0000"/>
                </a:solidFill>
                <a:ea typeface="宋体" panose="02010600030101010101" pitchFamily="2" charset="-122"/>
              </a:rPr>
              <a:t>《</a:t>
            </a:r>
            <a:r>
              <a:rPr lang="zh-CN" altLang="en-US" sz="2800" b="1" dirty="0">
                <a:solidFill>
                  <a:srgbClr val="FF0000"/>
                </a:solidFill>
                <a:ea typeface="宋体" panose="02010600030101010101" pitchFamily="2" charset="-122"/>
              </a:rPr>
              <a:t>中小学教育惩戒规则（试行）</a:t>
            </a:r>
            <a:r>
              <a:rPr lang="en-US" altLang="zh-CN" sz="2800" b="1" dirty="0" smtClean="0">
                <a:solidFill>
                  <a:srgbClr val="FF0000"/>
                </a:solidFill>
                <a:ea typeface="宋体" panose="02010600030101010101" pitchFamily="2" charset="-122"/>
              </a:rPr>
              <a:t>》</a:t>
            </a:r>
            <a:endParaRPr lang="en-US" altLang="zh-CN" sz="2800" b="1" dirty="0" smtClean="0">
              <a:solidFill>
                <a:srgbClr val="FF0000"/>
              </a:solidFill>
              <a:ea typeface="宋体" panose="02010600030101010101" pitchFamily="2" charset="-122"/>
            </a:endParaRPr>
          </a:p>
          <a:p>
            <a:pPr marL="0" lvl="0" indent="0">
              <a:spcBef>
                <a:spcPct val="0"/>
              </a:spcBef>
              <a:buNone/>
            </a:pPr>
            <a:endParaRPr lang="en-US" altLang="zh-CN" sz="2800" b="1" dirty="0">
              <a:solidFill>
                <a:srgbClr val="FF0000"/>
              </a:solidFill>
              <a:ea typeface="宋体" panose="02010600030101010101" pitchFamily="2" charset="-122"/>
            </a:endParaRPr>
          </a:p>
          <a:p>
            <a:pPr marL="0" lvl="0" indent="0">
              <a:spcBef>
                <a:spcPct val="0"/>
              </a:spcBef>
              <a:buNone/>
            </a:pPr>
            <a:r>
              <a:rPr lang="en-US" altLang="zh-CN" sz="2800" b="1" dirty="0" smtClean="0">
                <a:solidFill>
                  <a:srgbClr val="FF0000"/>
                </a:solidFill>
                <a:ea typeface="宋体" panose="02010600030101010101" pitchFamily="2" charset="-122"/>
              </a:rPr>
              <a:t>    </a:t>
            </a:r>
            <a:r>
              <a:rPr lang="zh-CN" altLang="en-US" sz="2800" b="1" dirty="0">
                <a:solidFill>
                  <a:srgbClr val="FF0000"/>
                </a:solidFill>
                <a:ea typeface="宋体" panose="02010600030101010101" pitchFamily="2" charset="-122"/>
              </a:rPr>
              <a:t>第四</a:t>
            </a:r>
            <a:r>
              <a:rPr lang="zh-CN" altLang="en-US" sz="2800" b="1" dirty="0" smtClean="0">
                <a:solidFill>
                  <a:srgbClr val="FF0000"/>
                </a:solidFill>
                <a:ea typeface="宋体" panose="02010600030101010101" pitchFamily="2" charset="-122"/>
              </a:rPr>
              <a:t>条  </a:t>
            </a:r>
            <a:r>
              <a:rPr lang="zh-CN" altLang="en-US" sz="2800" b="1" dirty="0" smtClean="0">
                <a:ea typeface="宋体" panose="02010600030101010101" pitchFamily="2" charset="-122"/>
              </a:rPr>
              <a:t>实施</a:t>
            </a:r>
            <a:r>
              <a:rPr lang="zh-CN" altLang="en-US" sz="2800" b="1" dirty="0">
                <a:ea typeface="宋体" panose="02010600030101010101" pitchFamily="2" charset="-122"/>
              </a:rPr>
              <a:t>教育惩罚应当符合</a:t>
            </a:r>
            <a:r>
              <a:rPr lang="zh-CN" altLang="en-US" sz="2800" b="1" dirty="0">
                <a:solidFill>
                  <a:srgbClr val="FF0000"/>
                </a:solidFill>
                <a:ea typeface="宋体" panose="02010600030101010101" pitchFamily="2" charset="-122"/>
              </a:rPr>
              <a:t>教育规律</a:t>
            </a:r>
            <a:r>
              <a:rPr lang="zh-CN" altLang="en-US" sz="2800" b="1" dirty="0">
                <a:ea typeface="宋体" panose="02010600030101010101" pitchFamily="2" charset="-122"/>
              </a:rPr>
              <a:t>，注重</a:t>
            </a:r>
            <a:r>
              <a:rPr lang="zh-CN" altLang="en-US" sz="2800" b="1" dirty="0">
                <a:solidFill>
                  <a:srgbClr val="FF0000"/>
                </a:solidFill>
                <a:ea typeface="宋体" panose="02010600030101010101" pitchFamily="2" charset="-122"/>
              </a:rPr>
              <a:t>育人效果</a:t>
            </a:r>
            <a:r>
              <a:rPr lang="zh-CN" altLang="en-US" sz="2800" b="1" dirty="0">
                <a:ea typeface="宋体" panose="02010600030101010101" pitchFamily="2" charset="-122"/>
              </a:rPr>
              <a:t>，遵循</a:t>
            </a:r>
            <a:r>
              <a:rPr lang="zh-CN" altLang="en-US" sz="2800" b="1" dirty="0">
                <a:solidFill>
                  <a:srgbClr val="FF0000"/>
                </a:solidFill>
                <a:ea typeface="宋体" panose="02010600030101010101" pitchFamily="2" charset="-122"/>
              </a:rPr>
              <a:t>法治原则</a:t>
            </a:r>
            <a:r>
              <a:rPr lang="zh-CN" altLang="en-US" sz="2800" b="1" dirty="0">
                <a:ea typeface="宋体" panose="02010600030101010101" pitchFamily="2" charset="-122"/>
              </a:rPr>
              <a:t>，做到客观公正，选择</a:t>
            </a:r>
            <a:r>
              <a:rPr lang="zh-CN" altLang="en-US" sz="2800" b="1" dirty="0">
                <a:solidFill>
                  <a:srgbClr val="FF0000"/>
                </a:solidFill>
                <a:ea typeface="宋体" panose="02010600030101010101" pitchFamily="2" charset="-122"/>
              </a:rPr>
              <a:t>适当</a:t>
            </a:r>
            <a:r>
              <a:rPr lang="zh-CN" altLang="en-US" sz="2800" b="1" dirty="0">
                <a:ea typeface="宋体" panose="02010600030101010101" pitchFamily="2" charset="-122"/>
              </a:rPr>
              <a:t>措施与学生过错程度相</a:t>
            </a:r>
            <a:r>
              <a:rPr lang="zh-CN" altLang="en-US" sz="2800" b="1" dirty="0" smtClean="0">
                <a:ea typeface="宋体" panose="02010600030101010101" pitchFamily="2" charset="-122"/>
              </a:rPr>
              <a:t>适应。</a:t>
            </a:r>
            <a:endParaRPr lang="en-US" altLang="zh-CN" sz="2800" b="1" dirty="0" smtClean="0">
              <a:ea typeface="宋体" panose="02010600030101010101" pitchFamily="2" charset="-122"/>
            </a:endParaRPr>
          </a:p>
          <a:p>
            <a:pPr marL="0" lvl="0" indent="0">
              <a:spcBef>
                <a:spcPct val="0"/>
              </a:spcBef>
              <a:buNone/>
            </a:pPr>
            <a:endParaRPr lang="en-US" altLang="zh-CN" sz="2800" b="1" dirty="0" smtClean="0">
              <a:ea typeface="宋体" panose="02010600030101010101" pitchFamily="2" charset="-122"/>
            </a:endParaRPr>
          </a:p>
          <a:p>
            <a:pPr marL="0" lvl="0" indent="0">
              <a:spcBef>
                <a:spcPct val="0"/>
              </a:spcBef>
              <a:buNone/>
            </a:pPr>
            <a:r>
              <a:rPr lang="zh-CN" altLang="en-US" sz="2800" b="1" dirty="0" smtClean="0">
                <a:ea typeface="宋体" panose="02010600030101010101" pitchFamily="2" charset="-122"/>
              </a:rPr>
              <a:t>     是否</a:t>
            </a:r>
            <a:r>
              <a:rPr lang="zh-CN" altLang="en-US" sz="2800" b="1" dirty="0">
                <a:ea typeface="宋体" panose="02010600030101010101" pitchFamily="2" charset="-122"/>
              </a:rPr>
              <a:t>对学生的</a:t>
            </a:r>
            <a:r>
              <a:rPr lang="zh-CN" altLang="en-US" sz="2800" b="1" dirty="0">
                <a:solidFill>
                  <a:srgbClr val="FF0000"/>
                </a:solidFill>
                <a:ea typeface="宋体" panose="02010600030101010101" pitchFamily="2" charset="-122"/>
              </a:rPr>
              <a:t>身心健康</a:t>
            </a:r>
            <a:r>
              <a:rPr lang="zh-CN" altLang="en-US" sz="2800" b="1" dirty="0">
                <a:ea typeface="宋体" panose="02010600030101010101" pitchFamily="2" charset="-122"/>
              </a:rPr>
              <a:t>造成了</a:t>
            </a:r>
            <a:r>
              <a:rPr lang="zh-CN" altLang="en-US" sz="2800" b="1" dirty="0" smtClean="0">
                <a:ea typeface="宋体" panose="02010600030101010101" pitchFamily="2" charset="-122"/>
              </a:rPr>
              <a:t>伤害？</a:t>
            </a:r>
            <a:endParaRPr lang="en-US" altLang="zh-CN" sz="2800" b="1" dirty="0" smtClean="0">
              <a:ea typeface="宋体" panose="02010600030101010101" pitchFamily="2" charset="-122"/>
            </a:endParaRPr>
          </a:p>
          <a:p>
            <a:pPr marL="0" lvl="0" indent="0">
              <a:spcBef>
                <a:spcPct val="0"/>
              </a:spcBef>
              <a:buNone/>
            </a:pPr>
            <a:r>
              <a:rPr lang="en-US" altLang="zh-CN" sz="2800" b="1" dirty="0">
                <a:ea typeface="宋体" panose="02010600030101010101" pitchFamily="2" charset="-122"/>
              </a:rPr>
              <a:t> </a:t>
            </a:r>
            <a:r>
              <a:rPr lang="en-US" altLang="zh-CN" sz="2800" b="1" dirty="0" smtClean="0">
                <a:ea typeface="宋体" panose="02010600030101010101" pitchFamily="2" charset="-122"/>
              </a:rPr>
              <a:t>    </a:t>
            </a:r>
            <a:r>
              <a:rPr lang="zh-CN" altLang="en-US" sz="2800" b="1" dirty="0" smtClean="0">
                <a:ea typeface="宋体" panose="02010600030101010101" pitchFamily="2" charset="-122"/>
              </a:rPr>
              <a:t>是否</a:t>
            </a:r>
            <a:r>
              <a:rPr lang="zh-CN" altLang="en-US" sz="2800" b="1" dirty="0">
                <a:ea typeface="宋体" panose="02010600030101010101" pitchFamily="2" charset="-122"/>
              </a:rPr>
              <a:t>尊重学生的</a:t>
            </a:r>
            <a:r>
              <a:rPr lang="zh-CN" altLang="en-US" sz="2800" b="1" dirty="0">
                <a:solidFill>
                  <a:srgbClr val="FF0000"/>
                </a:solidFill>
                <a:ea typeface="宋体" panose="02010600030101010101" pitchFamily="2" charset="-122"/>
              </a:rPr>
              <a:t>人格</a:t>
            </a:r>
            <a:r>
              <a:rPr lang="zh-CN" altLang="en-US" sz="2800" b="1" dirty="0" smtClean="0">
                <a:solidFill>
                  <a:srgbClr val="FF0000"/>
                </a:solidFill>
                <a:ea typeface="宋体" panose="02010600030101010101" pitchFamily="2" charset="-122"/>
              </a:rPr>
              <a:t>尊严</a:t>
            </a:r>
            <a:r>
              <a:rPr lang="zh-CN" altLang="en-US" sz="2800" b="1" dirty="0" smtClean="0">
                <a:ea typeface="宋体" panose="02010600030101010101" pitchFamily="2" charset="-122"/>
              </a:rPr>
              <a:t>？</a:t>
            </a:r>
            <a:endParaRPr lang="en-US" altLang="zh-CN" sz="2800" b="1" dirty="0" smtClean="0">
              <a:ea typeface="宋体" panose="02010600030101010101" pitchFamily="2" charset="-122"/>
            </a:endParaRPr>
          </a:p>
          <a:p>
            <a:pPr marL="0" lvl="0" indent="0">
              <a:spcBef>
                <a:spcPct val="0"/>
              </a:spcBef>
              <a:buNone/>
            </a:pPr>
            <a:r>
              <a:rPr lang="en-US" altLang="zh-CN" sz="2800" b="1" dirty="0">
                <a:ea typeface="宋体" panose="02010600030101010101" pitchFamily="2" charset="-122"/>
              </a:rPr>
              <a:t> </a:t>
            </a:r>
            <a:r>
              <a:rPr lang="en-US" altLang="zh-CN" sz="2800" b="1" dirty="0" smtClean="0">
                <a:ea typeface="宋体" panose="02010600030101010101" pitchFamily="2" charset="-122"/>
              </a:rPr>
              <a:t>    </a:t>
            </a:r>
            <a:r>
              <a:rPr lang="zh-CN" altLang="en-US" sz="2800" b="1" dirty="0" smtClean="0">
                <a:ea typeface="宋体" panose="02010600030101010101" pitchFamily="2" charset="-122"/>
              </a:rPr>
              <a:t>是否</a:t>
            </a:r>
            <a:r>
              <a:rPr lang="zh-CN" altLang="en-US" sz="2800" b="1" dirty="0">
                <a:ea typeface="宋体" panose="02010600030101010101" pitchFamily="2" charset="-122"/>
              </a:rPr>
              <a:t>违背了</a:t>
            </a:r>
            <a:r>
              <a:rPr lang="zh-CN" altLang="en-US" sz="2800" b="1" dirty="0">
                <a:solidFill>
                  <a:srgbClr val="FF0000"/>
                </a:solidFill>
                <a:ea typeface="宋体" panose="02010600030101010101" pitchFamily="2" charset="-122"/>
              </a:rPr>
              <a:t>教育性</a:t>
            </a:r>
            <a:r>
              <a:rPr lang="zh-CN" altLang="en-US" sz="2800" b="1" dirty="0" smtClean="0">
                <a:ea typeface="宋体" panose="02010600030101010101" pitchFamily="2" charset="-122"/>
              </a:rPr>
              <a:t>原则？</a:t>
            </a:r>
            <a:endParaRPr lang="en-US" altLang="zh-CN" sz="2800" b="1" dirty="0" smtClean="0">
              <a:ea typeface="宋体" panose="02010600030101010101" pitchFamily="2" charset="-122"/>
            </a:endParaRPr>
          </a:p>
          <a:p>
            <a:pPr marL="0" lvl="0" indent="0">
              <a:spcBef>
                <a:spcPct val="0"/>
              </a:spcBef>
              <a:buNone/>
            </a:pPr>
            <a:r>
              <a:rPr lang="en-US" altLang="zh-CN" sz="2800" b="1" dirty="0">
                <a:ea typeface="宋体" panose="02010600030101010101" pitchFamily="2" charset="-122"/>
              </a:rPr>
              <a:t> </a:t>
            </a:r>
            <a:r>
              <a:rPr lang="en-US" altLang="zh-CN" sz="2800" b="1" dirty="0" smtClean="0">
                <a:ea typeface="宋体" panose="02010600030101010101" pitchFamily="2" charset="-122"/>
              </a:rPr>
              <a:t>    </a:t>
            </a:r>
            <a:r>
              <a:rPr lang="zh-CN" altLang="en-US" sz="2800" b="1" dirty="0" smtClean="0">
                <a:ea typeface="宋体" panose="02010600030101010101" pitchFamily="2" charset="-122"/>
              </a:rPr>
              <a:t>是否</a:t>
            </a:r>
            <a:r>
              <a:rPr lang="zh-CN" altLang="en-US" sz="2800" b="1" dirty="0">
                <a:ea typeface="宋体" panose="02010600030101010101" pitchFamily="2" charset="-122"/>
              </a:rPr>
              <a:t>缺乏合理的惩戒</a:t>
            </a:r>
            <a:r>
              <a:rPr lang="zh-CN" altLang="en-US" sz="2800" b="1" dirty="0" smtClean="0">
                <a:solidFill>
                  <a:srgbClr val="FF0000"/>
                </a:solidFill>
                <a:ea typeface="宋体" panose="02010600030101010101" pitchFamily="2" charset="-122"/>
              </a:rPr>
              <a:t>依据</a:t>
            </a:r>
            <a:r>
              <a:rPr lang="zh-CN" altLang="en-US" sz="2800" b="1" dirty="0" smtClean="0">
                <a:ea typeface="宋体" panose="02010600030101010101" pitchFamily="2" charset="-122"/>
              </a:rPr>
              <a:t>？</a:t>
            </a:r>
            <a:endParaRPr lang="en-US" altLang="zh-CN" sz="2800" b="1" dirty="0" smtClean="0">
              <a:ea typeface="宋体" panose="02010600030101010101" pitchFamily="2" charset="-122"/>
            </a:endParaRPr>
          </a:p>
          <a:p>
            <a:pPr marL="0" lvl="0" indent="0">
              <a:spcBef>
                <a:spcPct val="0"/>
              </a:spcBef>
              <a:buNone/>
            </a:pPr>
            <a:r>
              <a:rPr lang="en-US" altLang="zh-CN" sz="2800" b="1" dirty="0">
                <a:ea typeface="宋体" panose="02010600030101010101" pitchFamily="2" charset="-122"/>
              </a:rPr>
              <a:t> </a:t>
            </a:r>
            <a:r>
              <a:rPr lang="en-US" altLang="zh-CN" sz="2800" b="1" dirty="0" smtClean="0">
                <a:ea typeface="宋体" panose="02010600030101010101" pitchFamily="2" charset="-122"/>
              </a:rPr>
              <a:t>    </a:t>
            </a:r>
            <a:r>
              <a:rPr lang="zh-CN" altLang="en-US" sz="2800" b="1" dirty="0" smtClean="0">
                <a:ea typeface="宋体" panose="02010600030101010101" pitchFamily="2" charset="-122"/>
              </a:rPr>
              <a:t>是否</a:t>
            </a:r>
            <a:r>
              <a:rPr lang="zh-CN" altLang="en-US" sz="2800" b="1" dirty="0">
                <a:ea typeface="宋体" panose="02010600030101010101" pitchFamily="2" charset="-122"/>
              </a:rPr>
              <a:t>违反了学生的</a:t>
            </a:r>
            <a:r>
              <a:rPr lang="zh-CN" altLang="en-US" sz="2800" b="1" dirty="0" smtClean="0">
                <a:solidFill>
                  <a:srgbClr val="FF0000"/>
                </a:solidFill>
                <a:ea typeface="宋体" panose="02010600030101010101" pitchFamily="2" charset="-122"/>
              </a:rPr>
              <a:t>合法权益</a:t>
            </a:r>
            <a:r>
              <a:rPr lang="zh-CN" altLang="en-US" sz="2800" b="1" dirty="0" smtClean="0">
                <a:ea typeface="宋体" panose="02010600030101010101" pitchFamily="2" charset="-122"/>
              </a:rPr>
              <a:t>？</a:t>
            </a:r>
            <a:endParaRPr lang="en-US" altLang="zh-CN" sz="2800" dirty="0" smtClean="0">
              <a:ea typeface="宋体" panose="02010600030101010101" pitchFamily="2" charset="-122"/>
            </a:endParaRPr>
          </a:p>
          <a:p>
            <a:pPr marL="0" lvl="0" indent="0">
              <a:spcBef>
                <a:spcPct val="0"/>
              </a:spcBef>
              <a:buNone/>
            </a:pPr>
            <a:endParaRPr lang="en-US" altLang="zh-CN" sz="2800" b="1" dirty="0" smtClean="0">
              <a:solidFill>
                <a:srgbClr val="0000FF"/>
              </a:solidFill>
              <a:ea typeface="宋体" panose="02010600030101010101" pitchFamily="2" charset="-122"/>
            </a:endParaRPr>
          </a:p>
          <a:p>
            <a:pPr marL="0" lvl="0" indent="0">
              <a:spcBef>
                <a:spcPct val="0"/>
              </a:spcBef>
              <a:buNone/>
            </a:pPr>
            <a:r>
              <a:rPr lang="zh-CN" altLang="en-US" sz="2800" b="1" dirty="0" smtClean="0">
                <a:solidFill>
                  <a:srgbClr val="0000FF"/>
                </a:solidFill>
                <a:ea typeface="宋体" panose="02010600030101010101" pitchFamily="2" charset="-122"/>
              </a:rPr>
              <a:t>      </a:t>
            </a:r>
            <a:endParaRPr lang="zh-CN" altLang="en-US" sz="2800"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9">
                                            <p:txEl>
                                              <p:pRg st="4" end="4"/>
                                            </p:txEl>
                                          </p:spTgt>
                                        </p:tgtEl>
                                        <p:attrNameLst>
                                          <p:attrName>style.visibility</p:attrName>
                                        </p:attrNameLst>
                                      </p:cBhvr>
                                      <p:to>
                                        <p:strVal val="visible"/>
                                      </p:to>
                                    </p:set>
                                    <p:animEffect transition="in" filter="wipe(down)">
                                      <p:cBhvr>
                                        <p:cTn id="7" dur="500"/>
                                        <p:tgtEl>
                                          <p:spTgt spid="26629">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6629">
                                            <p:txEl>
                                              <p:pRg st="5" end="5"/>
                                            </p:txEl>
                                          </p:spTgt>
                                        </p:tgtEl>
                                        <p:attrNameLst>
                                          <p:attrName>style.visibility</p:attrName>
                                        </p:attrNameLst>
                                      </p:cBhvr>
                                      <p:to>
                                        <p:strVal val="visible"/>
                                      </p:to>
                                    </p:set>
                                    <p:animEffect transition="in" filter="wipe(down)">
                                      <p:cBhvr>
                                        <p:cTn id="10" dur="500"/>
                                        <p:tgtEl>
                                          <p:spTgt spid="26629">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6629">
                                            <p:txEl>
                                              <p:pRg st="6" end="6"/>
                                            </p:txEl>
                                          </p:spTgt>
                                        </p:tgtEl>
                                        <p:attrNameLst>
                                          <p:attrName>style.visibility</p:attrName>
                                        </p:attrNameLst>
                                      </p:cBhvr>
                                      <p:to>
                                        <p:strVal val="visible"/>
                                      </p:to>
                                    </p:set>
                                    <p:animEffect transition="in" filter="wipe(down)">
                                      <p:cBhvr>
                                        <p:cTn id="13" dur="500"/>
                                        <p:tgtEl>
                                          <p:spTgt spid="26629">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6629">
                                            <p:txEl>
                                              <p:pRg st="7" end="7"/>
                                            </p:txEl>
                                          </p:spTgt>
                                        </p:tgtEl>
                                        <p:attrNameLst>
                                          <p:attrName>style.visibility</p:attrName>
                                        </p:attrNameLst>
                                      </p:cBhvr>
                                      <p:to>
                                        <p:strVal val="visible"/>
                                      </p:to>
                                    </p:set>
                                    <p:animEffect transition="in" filter="wipe(down)">
                                      <p:cBhvr>
                                        <p:cTn id="16" dur="500"/>
                                        <p:tgtEl>
                                          <p:spTgt spid="26629">
                                            <p:txEl>
                                              <p:pRg st="7" end="7"/>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6629">
                                            <p:txEl>
                                              <p:pRg st="8" end="8"/>
                                            </p:txEl>
                                          </p:spTgt>
                                        </p:tgtEl>
                                        <p:attrNameLst>
                                          <p:attrName>style.visibility</p:attrName>
                                        </p:attrNameLst>
                                      </p:cBhvr>
                                      <p:to>
                                        <p:strVal val="visible"/>
                                      </p:to>
                                    </p:set>
                                    <p:animEffect transition="in" filter="wipe(down)">
                                      <p:cBhvr>
                                        <p:cTn id="19" dur="500"/>
                                        <p:tgtEl>
                                          <p:spTgt spid="266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617201" y="915942"/>
            <a:ext cx="678199" cy="5027658"/>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需</a:t>
            </a:r>
            <a:r>
              <a:rPr lang="zh-CN" altLang="en-US" sz="320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教育惩戒的学生行为</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 name="矩形 1"/>
          <p:cNvSpPr/>
          <p:nvPr/>
        </p:nvSpPr>
        <p:spPr>
          <a:xfrm>
            <a:off x="1912601" y="627757"/>
            <a:ext cx="6926599" cy="6000750"/>
          </a:xfrm>
          <a:prstGeom prst="rect">
            <a:avLst/>
          </a:prstGeom>
        </p:spPr>
        <p:txBody>
          <a:bodyPr wrap="square">
            <a:spAutoFit/>
          </a:bodyPr>
          <a:lstStyle/>
          <a:p>
            <a:pPr lvl="0"/>
            <a:r>
              <a:rPr lang="en-US" altLang="zh-CN" sz="2000" b="1" dirty="0">
                <a:solidFill>
                  <a:srgbClr val="FF0000"/>
                </a:solidFill>
              </a:rPr>
              <a:t>《</a:t>
            </a:r>
            <a:r>
              <a:rPr lang="zh-CN" altLang="en-US" sz="2000" b="1" dirty="0">
                <a:solidFill>
                  <a:srgbClr val="FF0000"/>
                </a:solidFill>
              </a:rPr>
              <a:t>中小学教育惩戒规则（试行）</a:t>
            </a:r>
            <a:r>
              <a:rPr lang="en-US" altLang="zh-CN" sz="2000" b="1" dirty="0" smtClean="0">
                <a:solidFill>
                  <a:srgbClr val="FF0000"/>
                </a:solidFill>
              </a:rPr>
              <a:t>》</a:t>
            </a:r>
            <a:endParaRPr lang="en-US" altLang="zh-CN" sz="2000" b="1" dirty="0">
              <a:solidFill>
                <a:srgbClr val="FF0000"/>
              </a:solidFill>
            </a:endParaRPr>
          </a:p>
          <a:p>
            <a:r>
              <a:rPr lang="en-US" altLang="zh-CN" sz="2000" b="1" dirty="0" smtClean="0">
                <a:solidFill>
                  <a:srgbClr val="FF0000"/>
                </a:solidFill>
              </a:rPr>
              <a:t>     </a:t>
            </a:r>
            <a:endParaRPr lang="en-US" altLang="zh-CN" sz="2000" b="1" dirty="0" smtClean="0">
              <a:solidFill>
                <a:srgbClr val="FF0000"/>
              </a:solidFill>
            </a:endParaRPr>
          </a:p>
          <a:p>
            <a:r>
              <a:rPr lang="en-US" altLang="zh-CN" sz="2000" b="1" dirty="0">
                <a:solidFill>
                  <a:srgbClr val="FF0000"/>
                </a:solidFill>
              </a:rPr>
              <a:t> </a:t>
            </a:r>
            <a:r>
              <a:rPr lang="en-US" altLang="zh-CN" sz="2000" b="1" dirty="0" smtClean="0">
                <a:solidFill>
                  <a:srgbClr val="FF0000"/>
                </a:solidFill>
              </a:rPr>
              <a:t>    </a:t>
            </a:r>
            <a:r>
              <a:rPr lang="zh-CN" altLang="zh-CN" sz="2000" b="1" dirty="0" smtClean="0">
                <a:solidFill>
                  <a:srgbClr val="FF0000"/>
                </a:solidFill>
              </a:rPr>
              <a:t>第七</a:t>
            </a:r>
            <a:r>
              <a:rPr lang="zh-CN" altLang="zh-CN" sz="2000" b="1" dirty="0">
                <a:solidFill>
                  <a:srgbClr val="FF0000"/>
                </a:solidFill>
              </a:rPr>
              <a:t>条</a:t>
            </a:r>
            <a:r>
              <a:rPr lang="en-US" altLang="zh-CN" sz="2000" b="1" dirty="0"/>
              <a:t> </a:t>
            </a:r>
            <a:r>
              <a:rPr lang="zh-CN" altLang="zh-CN" sz="2000" b="1" dirty="0"/>
              <a:t>学生有下列情形之一，学校及其教师应当予以制止并进行</a:t>
            </a:r>
            <a:r>
              <a:rPr lang="zh-CN" altLang="zh-CN" sz="2000" b="1" dirty="0">
                <a:solidFill>
                  <a:srgbClr val="FF0000"/>
                </a:solidFill>
              </a:rPr>
              <a:t>批评教育</a:t>
            </a:r>
            <a:r>
              <a:rPr lang="zh-CN" altLang="zh-CN" sz="2000" b="1" dirty="0"/>
              <a:t>，确有必要的，可以实施</a:t>
            </a:r>
            <a:r>
              <a:rPr lang="zh-CN" altLang="zh-CN" sz="2000" b="1" dirty="0">
                <a:solidFill>
                  <a:srgbClr val="FF0000"/>
                </a:solidFill>
              </a:rPr>
              <a:t>教育惩戒</a:t>
            </a:r>
            <a:r>
              <a:rPr lang="zh-CN" altLang="zh-CN" sz="2000" b="1" dirty="0"/>
              <a:t>：</a:t>
            </a:r>
            <a:endParaRPr lang="zh-CN" altLang="zh-CN" sz="2000" b="1" dirty="0"/>
          </a:p>
          <a:p>
            <a:r>
              <a:rPr lang="zh-CN" altLang="zh-CN" sz="2000" b="1" dirty="0"/>
              <a:t>　　（一）故意不完成教学任务要求或者不服从教育、管理的；</a:t>
            </a:r>
            <a:endParaRPr lang="zh-CN" altLang="zh-CN" sz="2000" b="1" dirty="0"/>
          </a:p>
          <a:p>
            <a:r>
              <a:rPr lang="zh-CN" altLang="zh-CN" sz="2000" b="1" dirty="0"/>
              <a:t>　　（二）扰乱课堂秩序、学校教育教学秩序的；</a:t>
            </a:r>
            <a:endParaRPr lang="zh-CN" altLang="zh-CN" sz="2000" b="1" dirty="0"/>
          </a:p>
          <a:p>
            <a:r>
              <a:rPr lang="zh-CN" altLang="zh-CN" sz="2000" b="1" dirty="0"/>
              <a:t>　　（三）吸烟、饮酒，或者言行失范违反学生守则的；</a:t>
            </a:r>
            <a:endParaRPr lang="zh-CN" altLang="zh-CN" sz="2000" b="1" dirty="0"/>
          </a:p>
          <a:p>
            <a:r>
              <a:rPr lang="zh-CN" altLang="zh-CN" sz="2000" b="1" dirty="0"/>
              <a:t>　　（四）实施有害自己或者他人身心健康的危险行为的；</a:t>
            </a:r>
            <a:endParaRPr lang="zh-CN" altLang="zh-CN" sz="2000" b="1" dirty="0"/>
          </a:p>
          <a:p>
            <a:r>
              <a:rPr lang="zh-CN" altLang="zh-CN" sz="2000" b="1" dirty="0"/>
              <a:t>　　（五）打骂同学、老师，欺凌同学或者侵害他人合法权益的；</a:t>
            </a:r>
            <a:endParaRPr lang="zh-CN" altLang="zh-CN" sz="2000" b="1" dirty="0"/>
          </a:p>
          <a:p>
            <a:r>
              <a:rPr lang="zh-CN" altLang="zh-CN" sz="2000" b="1" dirty="0"/>
              <a:t>　　（六）其他违反校规校纪的行为。</a:t>
            </a:r>
            <a:endParaRPr lang="zh-CN" altLang="zh-CN" sz="2000" b="1" dirty="0"/>
          </a:p>
          <a:p>
            <a:r>
              <a:rPr lang="zh-CN" altLang="zh-CN" sz="2000" b="1" dirty="0"/>
              <a:t>　　学生实施属于预防未成年人犯罪法规定的不良行为或者严重不良行为的，学校、教师应当予以制止并实施教育惩戒，加强管教；构成违法犯罪的，依法移送公安机关处理</a:t>
            </a:r>
            <a:r>
              <a:rPr lang="zh-CN" altLang="zh-CN" sz="2000" b="1" dirty="0" smtClean="0"/>
              <a:t>。</a:t>
            </a:r>
            <a:endParaRPr lang="en-US" altLang="zh-CN" sz="2000" b="1" dirty="0" smtClean="0"/>
          </a:p>
          <a:p>
            <a:pPr lvl="0"/>
            <a:endParaRPr lang="en-US" altLang="zh-CN" sz="2000" b="1" dirty="0" smtClean="0">
              <a:solidFill>
                <a:srgbClr val="0000FF"/>
              </a:solidFill>
            </a:endParaRPr>
          </a:p>
          <a:p>
            <a:pPr lvl="0"/>
            <a:r>
              <a:rPr lang="en-US" altLang="zh-CN" sz="2000" b="1" dirty="0">
                <a:solidFill>
                  <a:srgbClr val="0000FF"/>
                </a:solidFill>
              </a:rPr>
              <a:t> </a:t>
            </a:r>
            <a:r>
              <a:rPr lang="en-US" altLang="zh-CN" sz="2000" b="1" dirty="0" smtClean="0">
                <a:solidFill>
                  <a:srgbClr val="0000FF"/>
                </a:solidFill>
              </a:rPr>
              <a:t>      </a:t>
            </a:r>
            <a:r>
              <a:rPr lang="zh-CN" altLang="en-US" sz="2000" b="1" dirty="0" smtClean="0">
                <a:solidFill>
                  <a:srgbClr val="0000FF"/>
                </a:solidFill>
              </a:rPr>
              <a:t>需</a:t>
            </a:r>
            <a:r>
              <a:rPr lang="zh-CN" altLang="en-US" sz="2000" b="1" dirty="0">
                <a:solidFill>
                  <a:srgbClr val="0000FF"/>
                </a:solidFill>
              </a:rPr>
              <a:t>惩戒行为的类型</a:t>
            </a:r>
            <a:r>
              <a:rPr lang="en-US" altLang="zh-CN" sz="2000" b="1" dirty="0">
                <a:solidFill>
                  <a:srgbClr val="0000FF"/>
                </a:solidFill>
              </a:rPr>
              <a:t>:</a:t>
            </a:r>
            <a:r>
              <a:rPr lang="zh-CN" altLang="en-US" sz="2000" b="1" dirty="0">
                <a:solidFill>
                  <a:srgbClr val="0000FF"/>
                </a:solidFill>
              </a:rPr>
              <a:t>行为失范、危险性行为、侵权行为、扰乱秩序等。</a:t>
            </a:r>
            <a:endParaRPr lang="zh-CN" altLang="en-US" sz="2000" b="1" dirty="0">
              <a:solidFill>
                <a:srgbClr val="0000FF"/>
              </a:solidFill>
            </a:endParaRPr>
          </a:p>
          <a:p>
            <a:endParaRPr lang="zh-CN" altLang="zh-CN" sz="2400" b="1"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876074"/>
            <a:ext cx="678199" cy="4534126"/>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广东省学校安全条例</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2209800" y="381000"/>
            <a:ext cx="6705600" cy="52622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a:spcBef>
                <a:spcPct val="0"/>
              </a:spcBef>
              <a:buNone/>
            </a:pPr>
            <a:r>
              <a:rPr lang="en-US" altLang="zh-CN" sz="2800" b="1" dirty="0" smtClean="0">
                <a:ea typeface="宋体" panose="02010600030101010101" pitchFamily="2" charset="-122"/>
              </a:rPr>
              <a:t>《</a:t>
            </a:r>
            <a:r>
              <a:rPr lang="zh-CN" altLang="en-US" sz="2800" b="1" dirty="0" smtClean="0">
                <a:ea typeface="宋体" panose="02010600030101010101" pitchFamily="2" charset="-122"/>
              </a:rPr>
              <a:t>广东省学校安全条例</a:t>
            </a:r>
            <a:r>
              <a:rPr lang="en-US" altLang="zh-CN" sz="2800" b="1" dirty="0" smtClean="0">
                <a:ea typeface="宋体" panose="02010600030101010101" pitchFamily="2" charset="-122"/>
              </a:rPr>
              <a:t>》</a:t>
            </a:r>
            <a:endParaRPr lang="en-US" altLang="zh-CN" sz="2800" b="1" dirty="0" smtClean="0">
              <a:ea typeface="宋体" panose="02010600030101010101" pitchFamily="2" charset="-122"/>
            </a:endParaRPr>
          </a:p>
          <a:p>
            <a:pPr marL="0" lvl="0" indent="0" algn="ctr">
              <a:spcBef>
                <a:spcPct val="0"/>
              </a:spcBef>
              <a:buNone/>
            </a:pPr>
            <a:r>
              <a:rPr lang="en-US" altLang="zh-CN" sz="2800" b="1" dirty="0" smtClean="0">
                <a:ea typeface="宋体" panose="02010600030101010101" pitchFamily="2" charset="-122"/>
              </a:rPr>
              <a:t>2020</a:t>
            </a:r>
            <a:r>
              <a:rPr lang="zh-CN" altLang="en-US" sz="2800" b="1" dirty="0">
                <a:ea typeface="宋体" panose="02010600030101010101" pitchFamily="2" charset="-122"/>
              </a:rPr>
              <a:t>年</a:t>
            </a:r>
            <a:r>
              <a:rPr lang="en-US" altLang="zh-CN" sz="2800" b="1" dirty="0">
                <a:ea typeface="宋体" panose="02010600030101010101" pitchFamily="2" charset="-122"/>
              </a:rPr>
              <a:t>9</a:t>
            </a:r>
            <a:r>
              <a:rPr lang="zh-CN" altLang="en-US" sz="2800" b="1" dirty="0">
                <a:ea typeface="宋体" panose="02010600030101010101" pitchFamily="2" charset="-122"/>
              </a:rPr>
              <a:t>月</a:t>
            </a:r>
            <a:r>
              <a:rPr lang="en-US" altLang="zh-CN" sz="2800" b="1" dirty="0">
                <a:ea typeface="宋体" panose="02010600030101010101" pitchFamily="2" charset="-122"/>
              </a:rPr>
              <a:t>1</a:t>
            </a:r>
            <a:r>
              <a:rPr lang="zh-CN" altLang="en-US" sz="2800" b="1" dirty="0">
                <a:ea typeface="宋体" panose="02010600030101010101" pitchFamily="2" charset="-122"/>
              </a:rPr>
              <a:t>日施行，共九章</a:t>
            </a:r>
            <a:r>
              <a:rPr lang="en-US" altLang="zh-CN" sz="2800" b="1" dirty="0">
                <a:ea typeface="宋体" panose="02010600030101010101" pitchFamily="2" charset="-122"/>
              </a:rPr>
              <a:t>74</a:t>
            </a:r>
            <a:r>
              <a:rPr lang="zh-CN" altLang="en-US" sz="2800" b="1" dirty="0" smtClean="0">
                <a:ea typeface="宋体" panose="02010600030101010101" pitchFamily="2" charset="-122"/>
              </a:rPr>
              <a:t>条</a:t>
            </a:r>
            <a:endParaRPr lang="en-US" altLang="zh-CN" sz="2800" b="1" dirty="0" smtClean="0">
              <a:ea typeface="宋体" panose="02010600030101010101" pitchFamily="2" charset="-122"/>
            </a:endParaRPr>
          </a:p>
          <a:p>
            <a:pPr marL="0" lvl="0" indent="0" algn="ctr">
              <a:spcBef>
                <a:spcPct val="0"/>
              </a:spcBef>
              <a:buNone/>
            </a:pPr>
            <a:endParaRPr lang="en-US" altLang="zh-CN" sz="2800" b="1" dirty="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第一章  总则</a:t>
            </a:r>
            <a:endParaRPr lang="en-US" altLang="zh-CN" sz="2800" dirty="0" smtClean="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第二章</a:t>
            </a:r>
            <a:r>
              <a:rPr lang="en-US" altLang="zh-CN" sz="2800" dirty="0">
                <a:ea typeface="宋体" panose="02010600030101010101" pitchFamily="2" charset="-122"/>
              </a:rPr>
              <a:t> </a:t>
            </a:r>
            <a:r>
              <a:rPr lang="en-US" altLang="zh-CN" sz="2800" dirty="0" smtClean="0">
                <a:ea typeface="宋体" panose="02010600030101010101" pitchFamily="2" charset="-122"/>
              </a:rPr>
              <a:t> </a:t>
            </a:r>
            <a:r>
              <a:rPr lang="zh-CN" altLang="en-US" sz="2800" dirty="0" smtClean="0">
                <a:ea typeface="宋体" panose="02010600030101010101" pitchFamily="2" charset="-122"/>
              </a:rPr>
              <a:t>校园安全管理</a:t>
            </a:r>
            <a:endParaRPr lang="en-US" altLang="zh-CN" sz="2800" dirty="0" smtClean="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第三章  校园周边安全管理</a:t>
            </a:r>
            <a:endParaRPr lang="en-US" altLang="zh-CN" sz="2800" dirty="0" smtClean="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第四章  校外实习安全管理</a:t>
            </a:r>
            <a:endParaRPr lang="en-US" altLang="zh-CN" sz="2800" dirty="0" smtClean="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第五章  安全教育</a:t>
            </a:r>
            <a:r>
              <a:rPr lang="zh-CN" altLang="en-US" sz="2800" dirty="0">
                <a:ea typeface="宋体" panose="02010600030101010101" pitchFamily="2" charset="-122"/>
              </a:rPr>
              <a:t>与</a:t>
            </a:r>
            <a:r>
              <a:rPr lang="zh-CN" altLang="en-US" sz="2800" dirty="0" smtClean="0">
                <a:ea typeface="宋体" panose="02010600030101010101" pitchFamily="2" charset="-122"/>
              </a:rPr>
              <a:t>培训</a:t>
            </a:r>
            <a:endParaRPr lang="en-US" altLang="zh-CN" sz="2800" dirty="0" smtClean="0">
              <a:ea typeface="宋体" panose="02010600030101010101" pitchFamily="2" charset="-122"/>
            </a:endParaRPr>
          </a:p>
          <a:p>
            <a:pPr marL="0" lvl="0" indent="0">
              <a:spcBef>
                <a:spcPct val="0"/>
              </a:spcBef>
              <a:buNone/>
            </a:pPr>
            <a:r>
              <a:rPr lang="zh-CN" altLang="en-US" sz="2800" b="1" dirty="0" smtClean="0">
                <a:solidFill>
                  <a:srgbClr val="FF0000"/>
                </a:solidFill>
                <a:ea typeface="宋体" panose="02010600030101010101" pitchFamily="2" charset="-122"/>
              </a:rPr>
              <a:t>第六章  教育</a:t>
            </a:r>
            <a:r>
              <a:rPr lang="zh-CN" altLang="en-US" sz="2800" b="1" dirty="0">
                <a:solidFill>
                  <a:srgbClr val="FF0000"/>
                </a:solidFill>
                <a:ea typeface="宋体" panose="02010600030101010101" pitchFamily="2" charset="-122"/>
              </a:rPr>
              <a:t>惩戒与违法</a:t>
            </a:r>
            <a:r>
              <a:rPr lang="zh-CN" altLang="en-US" sz="2800" b="1" dirty="0" smtClean="0">
                <a:solidFill>
                  <a:srgbClr val="FF0000"/>
                </a:solidFill>
                <a:ea typeface="宋体" panose="02010600030101010101" pitchFamily="2" charset="-122"/>
              </a:rPr>
              <a:t>处理</a:t>
            </a:r>
            <a:endParaRPr lang="en-US" altLang="zh-CN" sz="2800" b="1" dirty="0" smtClean="0">
              <a:solidFill>
                <a:srgbClr val="FF0000"/>
              </a:solidFill>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第七章  突发</a:t>
            </a:r>
            <a:r>
              <a:rPr lang="zh-CN" altLang="en-US" sz="2800" dirty="0">
                <a:ea typeface="宋体" panose="02010600030101010101" pitchFamily="2" charset="-122"/>
              </a:rPr>
              <a:t>事件与人身伤害</a:t>
            </a:r>
            <a:r>
              <a:rPr lang="zh-CN" altLang="en-US" sz="2800" dirty="0" smtClean="0">
                <a:ea typeface="宋体" panose="02010600030101010101" pitchFamily="2" charset="-122"/>
              </a:rPr>
              <a:t>事故处理</a:t>
            </a:r>
            <a:endParaRPr lang="en-US" altLang="zh-CN" sz="2800" dirty="0" smtClean="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第八章  法律责任</a:t>
            </a:r>
            <a:endParaRPr lang="en-US" altLang="zh-CN" sz="2800" dirty="0" smtClean="0">
              <a:ea typeface="宋体" panose="02010600030101010101" pitchFamily="2" charset="-122"/>
            </a:endParaRPr>
          </a:p>
          <a:p>
            <a:pPr marL="0" lvl="0" indent="0">
              <a:spcBef>
                <a:spcPct val="0"/>
              </a:spcBef>
              <a:buNone/>
            </a:pPr>
            <a:r>
              <a:rPr lang="zh-CN" altLang="en-US" sz="2800" dirty="0" smtClean="0">
                <a:ea typeface="宋体" panose="02010600030101010101" pitchFamily="2" charset="-122"/>
              </a:rPr>
              <a:t>第九章  附则</a:t>
            </a:r>
            <a:endParaRPr lang="zh-CN" altLang="en-US" sz="2800"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457200"/>
            <a:ext cx="678199" cy="5027658"/>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教育惩戒的尺度与温度</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871663" y="381000"/>
            <a:ext cx="7196137" cy="666644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b="1" dirty="0" smtClean="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0" indent="0">
              <a:buNone/>
            </a:pPr>
            <a:endParaRPr lang="en-US" altLang="zh-CN" sz="2400" b="1" dirty="0" smtClean="0">
              <a:solidFill>
                <a:srgbClr val="FF0000"/>
              </a:solidFill>
              <a:ea typeface="宋体" panose="02010600030101010101" pitchFamily="2" charset="-122"/>
            </a:endParaRPr>
          </a:p>
          <a:p>
            <a:pPr marL="0" indent="0">
              <a:buNone/>
            </a:pPr>
            <a:r>
              <a:rPr lang="en-US" altLang="zh-CN" sz="2400" b="1" dirty="0">
                <a:solidFill>
                  <a:srgbClr val="FF0000"/>
                </a:solidFill>
                <a:ea typeface="宋体" panose="02010600030101010101" pitchFamily="2" charset="-122"/>
              </a:rPr>
              <a:t> </a:t>
            </a:r>
            <a:r>
              <a:rPr lang="en-US" altLang="zh-CN" sz="2400" b="1" dirty="0" smtClean="0">
                <a:solidFill>
                  <a:srgbClr val="FF0000"/>
                </a:solidFill>
                <a:ea typeface="宋体" panose="02010600030101010101" pitchFamily="2" charset="-122"/>
              </a:rPr>
              <a:t>     </a:t>
            </a:r>
            <a:r>
              <a:rPr lang="zh-CN" altLang="zh-CN" sz="2400" b="1" dirty="0" smtClean="0">
                <a:solidFill>
                  <a:srgbClr val="FF0000"/>
                </a:solidFill>
                <a:ea typeface="宋体" panose="02010600030101010101" pitchFamily="2" charset="-122"/>
              </a:rPr>
              <a:t>第八</a:t>
            </a:r>
            <a:r>
              <a:rPr lang="zh-CN" altLang="zh-CN" sz="2400" b="1" dirty="0">
                <a:solidFill>
                  <a:srgbClr val="FF0000"/>
                </a:solidFill>
                <a:ea typeface="宋体" panose="02010600030101010101" pitchFamily="2" charset="-122"/>
              </a:rPr>
              <a:t>条</a:t>
            </a:r>
            <a:r>
              <a:rPr lang="en-US" altLang="zh-CN" sz="2400" b="1" dirty="0">
                <a:ea typeface="宋体" panose="02010600030101010101" pitchFamily="2" charset="-122"/>
              </a:rPr>
              <a:t> </a:t>
            </a:r>
            <a:r>
              <a:rPr lang="zh-CN" altLang="zh-CN" sz="2400" b="1" dirty="0">
                <a:ea typeface="宋体" panose="02010600030101010101" pitchFamily="2" charset="-122"/>
              </a:rPr>
              <a:t>教师在课堂教学、日常管理中，对违规违纪情节较为轻微的学生，可以当场实施以下教育惩戒：</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一）点名批评；</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二）责令赔礼道歉</a:t>
            </a:r>
            <a:r>
              <a:rPr lang="zh-CN" altLang="zh-CN" sz="2400" b="1" dirty="0" smtClean="0">
                <a:ea typeface="宋体" panose="02010600030101010101" pitchFamily="2" charset="-122"/>
              </a:rPr>
              <a:t>、做口头或者书面检讨；</a:t>
            </a:r>
            <a:endParaRPr lang="en-US" altLang="zh-CN" sz="2400" b="1" dirty="0" smtClean="0">
              <a:ea typeface="宋体" panose="02010600030101010101" pitchFamily="2" charset="-122"/>
            </a:endParaRPr>
          </a:p>
          <a:p>
            <a:pPr marL="0" indent="0">
              <a:buNone/>
            </a:pPr>
            <a:r>
              <a:rPr lang="en-US" altLang="zh-CN" sz="2400" b="1" dirty="0" smtClean="0">
                <a:ea typeface="宋体" panose="02010600030101010101" pitchFamily="2" charset="-122"/>
              </a:rPr>
              <a:t>    </a:t>
            </a:r>
            <a:r>
              <a:rPr lang="zh-CN" altLang="zh-CN" sz="2400" b="1" dirty="0" smtClean="0">
                <a:ea typeface="宋体" panose="02010600030101010101" pitchFamily="2" charset="-122"/>
              </a:rPr>
              <a:t>（三）适当增加额外的教学或者班级公益服务任务；</a:t>
            </a:r>
            <a:endParaRPr lang="zh-CN" altLang="zh-CN" sz="2400" b="1" dirty="0" smtClean="0">
              <a:ea typeface="宋体" panose="02010600030101010101" pitchFamily="2" charset="-122"/>
            </a:endParaRPr>
          </a:p>
          <a:p>
            <a:pPr marL="0" indent="0">
              <a:buNone/>
            </a:pPr>
            <a:r>
              <a:rPr lang="en-US" altLang="zh-CN" sz="2400" b="1" dirty="0" smtClean="0">
                <a:ea typeface="宋体" panose="02010600030101010101" pitchFamily="2" charset="-122"/>
              </a:rPr>
              <a:t>    </a:t>
            </a:r>
            <a:r>
              <a:rPr lang="zh-CN" altLang="zh-CN" sz="2400" b="1" dirty="0" smtClean="0">
                <a:solidFill>
                  <a:srgbClr val="FF0000"/>
                </a:solidFill>
                <a:ea typeface="宋体" panose="02010600030101010101" pitchFamily="2" charset="-122"/>
              </a:rPr>
              <a:t>（四）一节课堂教学时间内的教室内站立；</a:t>
            </a:r>
            <a:endParaRPr lang="zh-CN" altLang="zh-CN" sz="2400" b="1" dirty="0" smtClean="0">
              <a:solidFill>
                <a:srgbClr val="FF0000"/>
              </a:solidFill>
              <a:ea typeface="宋体" panose="02010600030101010101" pitchFamily="2" charset="-122"/>
            </a:endParaRPr>
          </a:p>
          <a:p>
            <a:pPr marL="0" indent="0">
              <a:buNone/>
            </a:pPr>
            <a:r>
              <a:rPr lang="en-US" altLang="zh-CN" sz="2400" b="1" dirty="0" smtClean="0">
                <a:ea typeface="宋体" panose="02010600030101010101" pitchFamily="2" charset="-122"/>
              </a:rPr>
              <a:t>    </a:t>
            </a:r>
            <a:r>
              <a:rPr lang="zh-CN" altLang="zh-CN" sz="2400" b="1" dirty="0" smtClean="0">
                <a:ea typeface="宋体" panose="02010600030101010101" pitchFamily="2" charset="-122"/>
              </a:rPr>
              <a:t>（五）课后教导；</a:t>
            </a:r>
            <a:endParaRPr lang="zh-CN" altLang="zh-CN" sz="2400" b="1" dirty="0" smtClean="0">
              <a:ea typeface="宋体" panose="02010600030101010101" pitchFamily="2" charset="-122"/>
            </a:endParaRPr>
          </a:p>
          <a:p>
            <a:pPr marL="0" indent="0">
              <a:buNone/>
            </a:pPr>
            <a:r>
              <a:rPr lang="en-US" altLang="zh-CN" sz="2400" b="1" dirty="0" smtClean="0">
                <a:ea typeface="宋体" panose="02010600030101010101" pitchFamily="2" charset="-122"/>
              </a:rPr>
              <a:t>    </a:t>
            </a:r>
            <a:r>
              <a:rPr lang="zh-CN" altLang="zh-CN" sz="2400" b="1" dirty="0" smtClean="0">
                <a:ea typeface="宋体" panose="02010600030101010101" pitchFamily="2" charset="-122"/>
              </a:rPr>
              <a:t>（六）学校校规校纪或者班规、班级公约规定的其他适当措施。</a:t>
            </a:r>
            <a:endParaRPr lang="zh-CN" altLang="zh-CN" sz="2400" b="1" dirty="0" smtClean="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教师</a:t>
            </a:r>
            <a:r>
              <a:rPr lang="zh-CN" altLang="zh-CN" sz="2400" b="1" dirty="0">
                <a:ea typeface="宋体" panose="02010600030101010101" pitchFamily="2" charset="-122"/>
              </a:rPr>
              <a:t>对学生实施前款措施后，可以以适当方式告知学生家长。</a:t>
            </a:r>
            <a:endParaRPr lang="zh-CN" altLang="zh-CN" sz="2400" b="1" dirty="0">
              <a:ea typeface="宋体" panose="02010600030101010101" pitchFamily="2" charset="-122"/>
            </a:endParaRPr>
          </a:p>
          <a:p>
            <a:pPr marL="0" lvl="0" indent="0">
              <a:spcBef>
                <a:spcPct val="0"/>
              </a:spcBef>
              <a:buNone/>
            </a:pPr>
            <a:endParaRPr lang="zh-CN" altLang="en-US" sz="2400" b="1"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457200"/>
            <a:ext cx="678199" cy="5027658"/>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教育惩戒的尺度与温度</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871663" y="381000"/>
            <a:ext cx="7272337" cy="496751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b="1" dirty="0" smtClean="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0" lvl="0" indent="0">
              <a:spcBef>
                <a:spcPct val="0"/>
              </a:spcBef>
              <a:buNone/>
            </a:pPr>
            <a:endParaRPr lang="en-US" altLang="zh-CN" sz="2400" b="1" dirty="0">
              <a:solidFill>
                <a:srgbClr val="FF0000"/>
              </a:solidFill>
              <a:ea typeface="宋体" panose="02010600030101010101" pitchFamily="2" charset="-122"/>
            </a:endParaRPr>
          </a:p>
          <a:p>
            <a:pPr marL="0" indent="0">
              <a:buNone/>
            </a:pPr>
            <a:r>
              <a:rPr lang="en-US" altLang="zh-CN" sz="2400" b="1" dirty="0" smtClean="0">
                <a:ea typeface="宋体" panose="02010600030101010101" pitchFamily="2" charset="-122"/>
              </a:rPr>
              <a:t>     </a:t>
            </a:r>
            <a:r>
              <a:rPr lang="zh-CN" altLang="zh-CN" sz="2400" b="1" dirty="0" smtClean="0">
                <a:solidFill>
                  <a:srgbClr val="FF0000"/>
                </a:solidFill>
                <a:ea typeface="宋体" panose="02010600030101010101" pitchFamily="2" charset="-122"/>
              </a:rPr>
              <a:t>第九</a:t>
            </a:r>
            <a:r>
              <a:rPr lang="zh-CN" altLang="zh-CN" sz="2400" b="1" dirty="0">
                <a:solidFill>
                  <a:srgbClr val="FF0000"/>
                </a:solidFill>
                <a:ea typeface="宋体" panose="02010600030101010101" pitchFamily="2" charset="-122"/>
              </a:rPr>
              <a:t>条</a:t>
            </a: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学生</a:t>
            </a:r>
            <a:r>
              <a:rPr lang="zh-CN" altLang="zh-CN" sz="2400" b="1" dirty="0">
                <a:ea typeface="宋体" panose="02010600030101010101" pitchFamily="2" charset="-122"/>
              </a:rPr>
              <a:t>违反校规校纪，情节较重或者经当场教育惩戒拒不改正的，学校可以实施以下教育惩戒，并应当及时告知家长：</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一）由学校德育工作负责人予以训导；</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二）承担校内公益服务任务；</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三）安排接受专门的校规校纪、行为规则教育；</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四）暂停或者限制学生参加游览、校外集体活动以及其他外出集体活动；</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五）学校校规校纪规定的其他适当措施。</a:t>
            </a:r>
            <a:endParaRPr lang="zh-CN" altLang="zh-CN" sz="2400" b="1" dirty="0">
              <a:ea typeface="宋体" panose="02010600030101010101" pitchFamily="2" charset="-122"/>
            </a:endParaRPr>
          </a:p>
          <a:p>
            <a:pPr marL="0" lvl="0" indent="0">
              <a:spcBef>
                <a:spcPct val="0"/>
              </a:spcBef>
              <a:buNone/>
            </a:pPr>
            <a:endParaRPr lang="zh-CN" altLang="en-US" sz="2400"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457200"/>
            <a:ext cx="678199" cy="5027658"/>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教育惩戒的尺度与温度</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905000" y="152400"/>
            <a:ext cx="7086600" cy="71835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b="1" dirty="0" smtClean="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0" lvl="0" indent="0">
              <a:spcBef>
                <a:spcPct val="0"/>
              </a:spcBef>
              <a:buNone/>
            </a:pPr>
            <a:endParaRPr lang="en-US" altLang="zh-CN" sz="2400" b="1" dirty="0">
              <a:solidFill>
                <a:srgbClr val="FF0000"/>
              </a:solidFill>
              <a:ea typeface="宋体" panose="02010600030101010101" pitchFamily="2" charset="-122"/>
            </a:endParaRPr>
          </a:p>
          <a:p>
            <a:pPr marL="0" indent="0">
              <a:buNone/>
            </a:pPr>
            <a:r>
              <a:rPr lang="en-US" altLang="zh-CN" sz="2400" b="1" dirty="0" smtClean="0">
                <a:solidFill>
                  <a:srgbClr val="FF0000"/>
                </a:solidFill>
                <a:ea typeface="宋体" panose="02010600030101010101" pitchFamily="2" charset="-122"/>
              </a:rPr>
              <a:t>       </a:t>
            </a:r>
            <a:r>
              <a:rPr lang="zh-CN" altLang="zh-CN" sz="2400" b="1" dirty="0" smtClean="0">
                <a:solidFill>
                  <a:srgbClr val="FF0000"/>
                </a:solidFill>
                <a:ea typeface="宋体" panose="02010600030101010101" pitchFamily="2" charset="-122"/>
              </a:rPr>
              <a:t>第十</a:t>
            </a:r>
            <a:r>
              <a:rPr lang="en-US" altLang="zh-CN" sz="2400" b="1" dirty="0" smtClean="0">
                <a:solidFill>
                  <a:srgbClr val="FF0000"/>
                </a:solidFill>
                <a:ea typeface="宋体" panose="02010600030101010101" pitchFamily="2" charset="-122"/>
              </a:rPr>
              <a:t> </a:t>
            </a:r>
            <a:r>
              <a:rPr lang="zh-CN" altLang="zh-CN" sz="2400" b="1" dirty="0" smtClean="0">
                <a:solidFill>
                  <a:srgbClr val="FF0000"/>
                </a:solidFill>
                <a:ea typeface="宋体" panose="02010600030101010101" pitchFamily="2" charset="-122"/>
              </a:rPr>
              <a:t>条</a:t>
            </a:r>
            <a:r>
              <a:rPr lang="en-US" altLang="zh-CN" sz="2400" b="1" dirty="0">
                <a:ea typeface="宋体" panose="02010600030101010101" pitchFamily="2" charset="-122"/>
              </a:rPr>
              <a:t> </a:t>
            </a:r>
            <a:r>
              <a:rPr lang="zh-CN" altLang="zh-CN" sz="2400" b="1" dirty="0">
                <a:ea typeface="宋体" panose="02010600030101010101" pitchFamily="2" charset="-122"/>
              </a:rPr>
              <a:t>小学高年级、初中和高中阶段的学生违规违纪</a:t>
            </a:r>
            <a:r>
              <a:rPr lang="zh-CN" altLang="zh-CN" sz="2400" b="1" dirty="0">
                <a:solidFill>
                  <a:srgbClr val="FF0000"/>
                </a:solidFill>
                <a:ea typeface="宋体" panose="02010600030101010101" pitchFamily="2" charset="-122"/>
              </a:rPr>
              <a:t>情节严重或者影响恶劣</a:t>
            </a:r>
            <a:r>
              <a:rPr lang="zh-CN" altLang="zh-CN" sz="2400" b="1" dirty="0">
                <a:ea typeface="宋体" panose="02010600030101010101" pitchFamily="2" charset="-122"/>
              </a:rPr>
              <a:t>的，学校可以实施以下教育惩戒，并应当事先告知家长：</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一）给予</a:t>
            </a:r>
            <a:r>
              <a:rPr lang="zh-CN" altLang="zh-CN" sz="2400" b="1" dirty="0">
                <a:solidFill>
                  <a:srgbClr val="FF0000"/>
                </a:solidFill>
                <a:ea typeface="宋体" panose="02010600030101010101" pitchFamily="2" charset="-122"/>
              </a:rPr>
              <a:t>不超过一周</a:t>
            </a:r>
            <a:r>
              <a:rPr lang="zh-CN" altLang="zh-CN" sz="2400" b="1" dirty="0">
                <a:ea typeface="宋体" panose="02010600030101010101" pitchFamily="2" charset="-122"/>
              </a:rPr>
              <a:t>的停课或者停学，要求家长在家进行教育、管教；</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二）由法治副校长或者法治辅导员予以训诫；</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a:t>
            </a:r>
            <a:r>
              <a:rPr lang="zh-CN" altLang="zh-CN" sz="2400" b="1" dirty="0">
                <a:ea typeface="宋体" panose="02010600030101010101" pitchFamily="2" charset="-122"/>
              </a:rPr>
              <a:t>三）安排专门的课程或者教育场所，由社会工作者或者其他专业人员进行心理辅导、行为干预。</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对</a:t>
            </a:r>
            <a:r>
              <a:rPr lang="zh-CN" altLang="zh-CN" sz="2400" b="1" dirty="0">
                <a:ea typeface="宋体" panose="02010600030101010101" pitchFamily="2" charset="-122"/>
              </a:rPr>
              <a:t>违规违纪情节严重，或者经多次教育惩戒仍不改正的学生，学校可以给予警告、严重警告、记过或者留校察看的纪律处分。对高中阶段学生，还可以给予开除学籍的纪律处分。</a:t>
            </a:r>
            <a:endParaRPr lang="zh-CN" altLang="zh-CN" sz="2400" b="1" dirty="0">
              <a:ea typeface="宋体" panose="02010600030101010101" pitchFamily="2" charset="-122"/>
            </a:endParaRPr>
          </a:p>
          <a:p>
            <a:pPr marL="0" indent="0">
              <a:buNone/>
            </a:pPr>
            <a:r>
              <a:rPr lang="en-US" altLang="zh-CN" sz="2400" b="1" dirty="0">
                <a:ea typeface="宋体" panose="02010600030101010101" pitchFamily="2" charset="-122"/>
              </a:rPr>
              <a:t> </a:t>
            </a:r>
            <a:r>
              <a:rPr lang="en-US" altLang="zh-CN" sz="2400" b="1" dirty="0" smtClean="0">
                <a:ea typeface="宋体" panose="02010600030101010101" pitchFamily="2" charset="-122"/>
              </a:rPr>
              <a:t>     </a:t>
            </a:r>
            <a:r>
              <a:rPr lang="zh-CN" altLang="zh-CN" sz="2400" b="1" dirty="0" smtClean="0">
                <a:ea typeface="宋体" panose="02010600030101010101" pitchFamily="2" charset="-122"/>
              </a:rPr>
              <a:t>对</a:t>
            </a:r>
            <a:r>
              <a:rPr lang="zh-CN" altLang="zh-CN" sz="2400" b="1" dirty="0">
                <a:ea typeface="宋体" panose="02010600030101010101" pitchFamily="2" charset="-122"/>
              </a:rPr>
              <a:t>有严重不良行为的学生，学校可以按照法定程序，配合家长、有关部门将其转入专门学校教育矫治。</a:t>
            </a:r>
            <a:endParaRPr lang="zh-CN" altLang="zh-CN" sz="2400" b="1" dirty="0">
              <a:ea typeface="宋体" panose="02010600030101010101" pitchFamily="2" charset="-122"/>
            </a:endParaRPr>
          </a:p>
          <a:p>
            <a:pPr marL="0" lvl="0" indent="0">
              <a:spcBef>
                <a:spcPct val="0"/>
              </a:spcBef>
              <a:buNone/>
            </a:pPr>
            <a:endParaRPr lang="zh-CN" altLang="en-US" sz="2400" b="1"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457200"/>
            <a:ext cx="678199" cy="5027658"/>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教育惩戒的尺度与温度</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905000" y="152400"/>
            <a:ext cx="7086600" cy="629710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b="1" dirty="0" smtClean="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0" lvl="0" indent="0">
              <a:spcBef>
                <a:spcPct val="0"/>
              </a:spcBef>
              <a:buNone/>
            </a:pPr>
            <a:endParaRPr lang="en-US" altLang="zh-CN" sz="2400" b="1" dirty="0">
              <a:solidFill>
                <a:srgbClr val="FF0000"/>
              </a:solidFill>
              <a:ea typeface="宋体" panose="02010600030101010101" pitchFamily="2" charset="-122"/>
            </a:endParaRPr>
          </a:p>
          <a:p>
            <a:pPr marL="0" indent="0">
              <a:buNone/>
            </a:pPr>
            <a:r>
              <a:rPr lang="en-US" altLang="zh-CN" sz="2400" b="1" dirty="0" smtClean="0">
                <a:solidFill>
                  <a:srgbClr val="FF0000"/>
                </a:solidFill>
                <a:ea typeface="宋体" panose="02010600030101010101" pitchFamily="2" charset="-122"/>
              </a:rPr>
              <a:t>       </a:t>
            </a:r>
            <a:r>
              <a:rPr lang="zh-CN" altLang="zh-CN" sz="2400" b="1" dirty="0" smtClean="0">
                <a:solidFill>
                  <a:srgbClr val="FF0000"/>
                </a:solidFill>
                <a:ea typeface="宋体" panose="02010600030101010101" pitchFamily="2" charset="-122"/>
              </a:rPr>
              <a:t>第十</a:t>
            </a:r>
            <a:r>
              <a:rPr lang="zh-CN" altLang="en-US" sz="2400" b="1" dirty="0">
                <a:solidFill>
                  <a:srgbClr val="FF0000"/>
                </a:solidFill>
                <a:ea typeface="宋体" panose="02010600030101010101" pitchFamily="2" charset="-122"/>
              </a:rPr>
              <a:t>一</a:t>
            </a:r>
            <a:r>
              <a:rPr lang="en-US" altLang="zh-CN" sz="2400" b="1" dirty="0" smtClean="0">
                <a:solidFill>
                  <a:srgbClr val="FF0000"/>
                </a:solidFill>
                <a:ea typeface="宋体" panose="02010600030101010101" pitchFamily="2" charset="-122"/>
              </a:rPr>
              <a:t> </a:t>
            </a:r>
            <a:r>
              <a:rPr lang="zh-CN" altLang="zh-CN" sz="2400" b="1" dirty="0" smtClean="0">
                <a:solidFill>
                  <a:srgbClr val="FF0000"/>
                </a:solidFill>
                <a:ea typeface="宋体" panose="02010600030101010101" pitchFamily="2" charset="-122"/>
              </a:rPr>
              <a:t>条</a:t>
            </a:r>
            <a:r>
              <a:rPr lang="en-US" altLang="zh-CN" sz="2400" b="1" dirty="0">
                <a:ea typeface="宋体" panose="02010600030101010101" pitchFamily="2" charset="-122"/>
              </a:rPr>
              <a:t> </a:t>
            </a:r>
            <a:r>
              <a:rPr lang="zh-CN" altLang="en-US" sz="2400" b="1" dirty="0">
                <a:ea typeface="宋体" panose="02010600030101010101" pitchFamily="2" charset="-122"/>
              </a:rPr>
              <a:t>学生扰乱课堂或者教育教学秩序，影响他人或者可能对自己及他人造成伤害的，教师可以采取必要措施，将学生</a:t>
            </a:r>
            <a:r>
              <a:rPr lang="zh-CN" altLang="en-US" sz="2400" b="1" dirty="0">
                <a:solidFill>
                  <a:srgbClr val="FF0000"/>
                </a:solidFill>
                <a:ea typeface="宋体" panose="02010600030101010101" pitchFamily="2" charset="-122"/>
              </a:rPr>
              <a:t>带离</a:t>
            </a:r>
            <a:r>
              <a:rPr lang="zh-CN" altLang="en-US" sz="2400" b="1" dirty="0">
                <a:ea typeface="宋体" panose="02010600030101010101" pitchFamily="2" charset="-122"/>
              </a:rPr>
              <a:t>教室或者教学现场，并予以教育管理。</a:t>
            </a:r>
            <a:endParaRPr lang="zh-CN" altLang="en-US" sz="2400" b="1" dirty="0">
              <a:ea typeface="宋体" panose="02010600030101010101" pitchFamily="2" charset="-122"/>
            </a:endParaRPr>
          </a:p>
          <a:p>
            <a:pPr marL="0" indent="0">
              <a:buNone/>
            </a:pPr>
            <a:r>
              <a:rPr lang="zh-CN" altLang="en-US" sz="2400" b="1" dirty="0">
                <a:ea typeface="宋体" panose="02010600030101010101" pitchFamily="2" charset="-122"/>
              </a:rPr>
              <a:t>　　教师、学校发现学生携带、使用违规物品或者行为具有危险性的，应当采取必要措施予以制止；发现学生藏匿违法、危险物品的，应当责令学生交出并可以对可能藏匿物品的课桌、储物柜等进行检查。</a:t>
            </a:r>
            <a:endParaRPr lang="zh-CN" altLang="en-US" sz="2400" b="1" dirty="0">
              <a:ea typeface="宋体" panose="02010600030101010101" pitchFamily="2" charset="-122"/>
            </a:endParaRPr>
          </a:p>
          <a:p>
            <a:pPr marL="0" indent="0">
              <a:buNone/>
            </a:pPr>
            <a:r>
              <a:rPr lang="zh-CN" altLang="en-US" sz="2400" b="1" dirty="0">
                <a:ea typeface="宋体" panose="02010600030101010101" pitchFamily="2" charset="-122"/>
              </a:rPr>
              <a:t>　　教师、学校对学生的违规物品可以予以暂扣并妥善保管，在适当时候交还学生家长；属于违法、危险物品的，应当及时报告公安机关、应急管理部门等有关部门依法处理。</a:t>
            </a:r>
            <a:endParaRPr lang="zh-CN" altLang="en-US" sz="2400" b="1" dirty="0">
              <a:ea typeface="宋体" panose="02010600030101010101" pitchFamily="2" charset="-122"/>
            </a:endParaRPr>
          </a:p>
          <a:p>
            <a:pPr marL="0" indent="0">
              <a:buNone/>
            </a:pPr>
            <a:endParaRPr lang="zh-CN" altLang="en-US" sz="2400" b="1"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457200"/>
            <a:ext cx="678199" cy="5027658"/>
          </a:xfrm>
          <a:prstGeom prst="rect">
            <a:avLst/>
          </a:prstGeom>
          <a:noFill/>
          <a:ln w="9525">
            <a:noFill/>
            <a:miter lim="800000"/>
          </a:ln>
        </p:spPr>
        <p:txBody>
          <a:bodyPr vert="wordArtVertRtl" wrap="none">
            <a:spAutoFit/>
          </a:bodyPr>
          <a:lstStyle/>
          <a:p>
            <a:r>
              <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教育惩戒的尺度与温度</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1905000" y="152400"/>
            <a:ext cx="7086600" cy="590315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en-US" altLang="zh-CN" sz="2400" b="1" dirty="0" smtClean="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中小学教育惩戒规则（试行）</a:t>
            </a:r>
            <a:r>
              <a:rPr lang="en-US" altLang="zh-CN"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0" lvl="0" indent="0">
              <a:spcBef>
                <a:spcPct val="0"/>
              </a:spcBef>
              <a:buNone/>
            </a:pPr>
            <a:endParaRPr lang="en-US" altLang="zh-CN" sz="2400" b="1" dirty="0">
              <a:solidFill>
                <a:srgbClr val="FF0000"/>
              </a:solidFill>
              <a:ea typeface="宋体" panose="02010600030101010101" pitchFamily="2" charset="-122"/>
            </a:endParaRPr>
          </a:p>
          <a:p>
            <a:pPr marL="0" indent="0">
              <a:buNone/>
            </a:pPr>
            <a:r>
              <a:rPr lang="en-US" altLang="zh-CN" sz="2400" b="1" dirty="0" smtClean="0">
                <a:solidFill>
                  <a:srgbClr val="FF0000"/>
                </a:solidFill>
                <a:ea typeface="宋体" panose="02010600030101010101" pitchFamily="2" charset="-122"/>
              </a:rPr>
              <a:t>       </a:t>
            </a:r>
            <a:r>
              <a:rPr lang="zh-CN" altLang="zh-CN" sz="2000" b="1" dirty="0" smtClean="0">
                <a:solidFill>
                  <a:srgbClr val="FF0000"/>
                </a:solidFill>
                <a:ea typeface="宋体" panose="02010600030101010101" pitchFamily="2" charset="-122"/>
              </a:rPr>
              <a:t>第十</a:t>
            </a:r>
            <a:r>
              <a:rPr lang="zh-CN" altLang="en-US" sz="2000" b="1" dirty="0" smtClean="0">
                <a:solidFill>
                  <a:srgbClr val="FF0000"/>
                </a:solidFill>
                <a:ea typeface="宋体" panose="02010600030101010101" pitchFamily="2" charset="-122"/>
              </a:rPr>
              <a:t>二</a:t>
            </a:r>
            <a:r>
              <a:rPr lang="en-US" altLang="zh-CN" sz="2000" b="1" dirty="0" smtClean="0">
                <a:solidFill>
                  <a:srgbClr val="FF0000"/>
                </a:solidFill>
                <a:ea typeface="宋体" panose="02010600030101010101" pitchFamily="2" charset="-122"/>
              </a:rPr>
              <a:t> </a:t>
            </a:r>
            <a:r>
              <a:rPr lang="zh-CN" altLang="zh-CN" sz="2000" b="1" dirty="0" smtClean="0">
                <a:solidFill>
                  <a:srgbClr val="FF0000"/>
                </a:solidFill>
                <a:ea typeface="宋体" panose="02010600030101010101" pitchFamily="2" charset="-122"/>
              </a:rPr>
              <a:t>条</a:t>
            </a:r>
            <a:r>
              <a:rPr lang="en-US" altLang="zh-CN" sz="2000" b="1" dirty="0">
                <a:ea typeface="宋体" panose="02010600030101010101" pitchFamily="2" charset="-122"/>
              </a:rPr>
              <a:t> </a:t>
            </a:r>
            <a:r>
              <a:rPr lang="zh-CN" altLang="en-US" sz="2000" b="1" dirty="0">
                <a:ea typeface="宋体" panose="02010600030101010101" pitchFamily="2" charset="-122"/>
              </a:rPr>
              <a:t>教师在教育教学管理、实施教育惩戒过程中，</a:t>
            </a:r>
            <a:r>
              <a:rPr lang="zh-CN" altLang="en-US" sz="2000" b="1" dirty="0">
                <a:solidFill>
                  <a:srgbClr val="FF0000"/>
                </a:solidFill>
                <a:ea typeface="宋体" panose="02010600030101010101" pitchFamily="2" charset="-122"/>
              </a:rPr>
              <a:t>不得有</a:t>
            </a:r>
            <a:r>
              <a:rPr lang="zh-CN" altLang="en-US" sz="2000" b="1" dirty="0">
                <a:ea typeface="宋体" panose="02010600030101010101" pitchFamily="2" charset="-122"/>
              </a:rPr>
              <a:t>下列行为：</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（一）以击打、刺扎等方式直接造成身体痛苦的体罚；</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（二）超过正常限度的罚站、反复抄写，强制做不适的动作或者姿势，以及刻意孤立等间接伤害身体、心理的变相体罚；</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（三）辱骂或者以歧视性、侮辱性的言行侵犯学生人格尊严；</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（四）因个人或者少数人违规违纪行为而惩罚全体学生；</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（五）因学业成绩而教育惩戒学生；</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（六）因个人情绪、好恶实施或者选择性实施教育惩戒；</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（七）指派学生对其他学生实施教育惩戒；</a:t>
            </a:r>
            <a:endParaRPr lang="zh-CN" altLang="en-US" sz="2000" b="1" dirty="0">
              <a:ea typeface="宋体" panose="02010600030101010101" pitchFamily="2" charset="-122"/>
            </a:endParaRPr>
          </a:p>
          <a:p>
            <a:pPr marL="0" indent="0">
              <a:buNone/>
            </a:pPr>
            <a:r>
              <a:rPr lang="zh-CN" altLang="en-US" sz="2000" b="1" dirty="0">
                <a:ea typeface="宋体" panose="02010600030101010101" pitchFamily="2" charset="-122"/>
              </a:rPr>
              <a:t>　　（八）其他侵害学生权利的。</a:t>
            </a:r>
            <a:endParaRPr lang="zh-CN" altLang="en-US" sz="2000" b="1" dirty="0">
              <a:ea typeface="宋体" panose="02010600030101010101" pitchFamily="2" charset="-122"/>
            </a:endParaRPr>
          </a:p>
          <a:p>
            <a:pPr marL="0" indent="0">
              <a:buNone/>
            </a:pPr>
            <a:endParaRPr lang="zh-CN" altLang="en-US" sz="2400" b="1" dirty="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ïṣļíḍé"/>
          <p:cNvSpPr/>
          <p:nvPr/>
        </p:nvSpPr>
        <p:spPr>
          <a:xfrm>
            <a:off x="1412875" y="1874838"/>
            <a:ext cx="687388" cy="639762"/>
          </a:xfrm>
          <a:custGeom>
            <a:avLst/>
            <a:gdLst/>
            <a:ahLst/>
            <a:cxnLst>
              <a:cxn ang="0">
                <a:pos x="2428340" y="39098805"/>
              </a:cxn>
              <a:cxn ang="0">
                <a:pos x="480599" y="39098805"/>
              </a:cxn>
              <a:cxn ang="0">
                <a:pos x="2356598" y="23581649"/>
              </a:cxn>
              <a:cxn ang="0">
                <a:pos x="2428340" y="21706469"/>
              </a:cxn>
              <a:cxn ang="0">
                <a:pos x="212289" y="25222373"/>
              </a:cxn>
              <a:cxn ang="0">
                <a:pos x="140539" y="21706469"/>
              </a:cxn>
              <a:cxn ang="0">
                <a:pos x="1594980" y="23534619"/>
              </a:cxn>
              <a:cxn ang="0">
                <a:pos x="1060381" y="42478804"/>
              </a:cxn>
              <a:cxn ang="0">
                <a:pos x="889386" y="21494779"/>
              </a:cxn>
              <a:cxn ang="0">
                <a:pos x="2371337" y="18167005"/>
              </a:cxn>
              <a:cxn ang="0">
                <a:pos x="198530" y="13924342"/>
              </a:cxn>
              <a:cxn ang="0">
                <a:pos x="1308898" y="11413946"/>
              </a:cxn>
              <a:cxn ang="0">
                <a:pos x="1433691" y="15941611"/>
              </a:cxn>
              <a:cxn ang="0">
                <a:pos x="1293171" y="12164654"/>
              </a:cxn>
              <a:cxn ang="0">
                <a:pos x="1242225" y="18612113"/>
              </a:cxn>
              <a:cxn ang="0">
                <a:pos x="1086960" y="18612113"/>
              </a:cxn>
              <a:cxn ang="0">
                <a:pos x="956262" y="14204161"/>
              </a:cxn>
              <a:cxn ang="0">
                <a:pos x="975919" y="13102164"/>
              </a:cxn>
              <a:cxn ang="0">
                <a:pos x="1260898" y="11413946"/>
              </a:cxn>
              <a:cxn ang="0">
                <a:pos x="2103032" y="19315527"/>
              </a:cxn>
              <a:cxn ang="0">
                <a:pos x="2168882" y="10478649"/>
              </a:cxn>
              <a:cxn ang="0">
                <a:pos x="2480431" y="11346009"/>
              </a:cxn>
              <a:cxn ang="0">
                <a:pos x="2508932" y="12307028"/>
              </a:cxn>
              <a:cxn ang="0">
                <a:pos x="2494191" y="19948380"/>
              </a:cxn>
              <a:cxn ang="0">
                <a:pos x="2568885" y="26159961"/>
              </a:cxn>
              <a:cxn ang="0">
                <a:pos x="2018507" y="42474176"/>
              </a:cxn>
              <a:cxn ang="0">
                <a:pos x="1848487" y="40903605"/>
              </a:cxn>
              <a:cxn ang="0">
                <a:pos x="1709908" y="27589808"/>
              </a:cxn>
              <a:cxn ang="0">
                <a:pos x="1900571" y="14275912"/>
              </a:cxn>
              <a:cxn ang="0">
                <a:pos x="1498601" y="16783990"/>
              </a:cxn>
              <a:cxn ang="0">
                <a:pos x="1425877" y="18612337"/>
              </a:cxn>
              <a:cxn ang="0">
                <a:pos x="1535951" y="13643075"/>
              </a:cxn>
              <a:cxn ang="0">
                <a:pos x="1575261" y="13338344"/>
              </a:cxn>
              <a:cxn ang="0">
                <a:pos x="400008" y="10478649"/>
              </a:cxn>
              <a:cxn ang="0">
                <a:pos x="465862" y="19315527"/>
              </a:cxn>
              <a:cxn ang="0">
                <a:pos x="717455" y="11134930"/>
              </a:cxn>
              <a:cxn ang="0">
                <a:pos x="755793" y="12025679"/>
              </a:cxn>
              <a:cxn ang="0">
                <a:pos x="762671" y="19737438"/>
              </a:cxn>
              <a:cxn ang="0">
                <a:pos x="773484" y="23628469"/>
              </a:cxn>
              <a:cxn ang="0">
                <a:pos x="607383" y="13830627"/>
              </a:cxn>
              <a:cxn ang="0">
                <a:pos x="889454" y="40692686"/>
              </a:cxn>
              <a:cxn ang="0">
                <a:pos x="693870" y="29371196"/>
              </a:cxn>
              <a:cxn ang="0">
                <a:pos x="70761" y="42474176"/>
              </a:cxn>
              <a:cxn ang="0">
                <a:pos x="0" y="21729872"/>
              </a:cxn>
              <a:cxn ang="0">
                <a:pos x="56022" y="18823261"/>
              </a:cxn>
              <a:cxn ang="0">
                <a:pos x="62899" y="12025679"/>
              </a:cxn>
              <a:cxn ang="0">
                <a:pos x="101232" y="11134930"/>
              </a:cxn>
              <a:cxn ang="0">
                <a:pos x="1451425" y="6727626"/>
              </a:cxn>
              <a:cxn ang="0">
                <a:pos x="2159541" y="0"/>
              </a:cxn>
              <a:cxn ang="0">
                <a:pos x="2159541" y="0"/>
              </a:cxn>
              <a:cxn ang="0">
                <a:pos x="231076" y="4664789"/>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57453" y="1626744"/>
            <a:ext cx="761747" cy="2869055"/>
          </a:xfrm>
          <a:prstGeom prst="rect">
            <a:avLst/>
          </a:prstGeom>
          <a:noFill/>
          <a:ln w="9525">
            <a:noFill/>
            <a:miter lim="800000"/>
          </a:ln>
        </p:spPr>
        <p:txBody>
          <a:bodyPr vert="wordArtVertRtl" wrap="none">
            <a:spAutoFit/>
          </a:bodyPr>
          <a:lstStyle/>
          <a:p>
            <a:pPr marR="0" defTabSz="914400">
              <a:lnSpc>
                <a:spcPts val="4500"/>
              </a:lnSpc>
              <a:buClrTx/>
              <a:buSzTx/>
              <a:buFontTx/>
              <a:buNone/>
              <a:defRPr/>
            </a:pPr>
            <a:r>
              <a:rPr kumimoji="0" lang="zh-CN" altLang="en-US" sz="36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师德是什么</a:t>
            </a:r>
            <a:endParaRPr kumimoji="0" lang="zh-CN" altLang="en-US" sz="36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pic>
        <p:nvPicPr>
          <p:cNvPr id="6" name="圆角矩形 4"/>
          <p:cNvPicPr/>
          <p:nvPr/>
        </p:nvPicPr>
        <p:blipFill>
          <a:blip r:embed="rId1"/>
          <a:stretch>
            <a:fillRect/>
          </a:stretch>
        </p:blipFill>
        <p:spPr>
          <a:xfrm>
            <a:off x="2514600" y="1566863"/>
            <a:ext cx="2057400" cy="2243137"/>
          </a:xfrm>
          <a:prstGeom prst="rect">
            <a:avLst/>
          </a:prstGeom>
          <a:solidFill>
            <a:srgbClr val="FFCCFF"/>
          </a:solidFill>
          <a:ln w="9525">
            <a:noFill/>
          </a:ln>
        </p:spPr>
      </p:pic>
      <p:pic>
        <p:nvPicPr>
          <p:cNvPr id="7" name="圆角矩形 4"/>
          <p:cNvPicPr/>
          <p:nvPr/>
        </p:nvPicPr>
        <p:blipFill>
          <a:blip r:embed="rId1"/>
          <a:stretch>
            <a:fillRect/>
          </a:stretch>
        </p:blipFill>
        <p:spPr>
          <a:xfrm>
            <a:off x="5562600" y="1600200"/>
            <a:ext cx="2057400" cy="2243138"/>
          </a:xfrm>
          <a:prstGeom prst="rect">
            <a:avLst/>
          </a:prstGeom>
          <a:solidFill>
            <a:srgbClr val="FFCCFF"/>
          </a:solidFill>
          <a:ln w="9525">
            <a:noFill/>
          </a:ln>
        </p:spPr>
      </p:pic>
      <p:sp>
        <p:nvSpPr>
          <p:cNvPr id="8" name="Rectangle 2"/>
          <p:cNvSpPr txBox="1"/>
          <p:nvPr/>
        </p:nvSpPr>
        <p:spPr>
          <a:xfrm>
            <a:off x="2590800" y="1752600"/>
            <a:ext cx="1905000" cy="1570038"/>
          </a:xfrm>
          <a:prstGeom prst="rect">
            <a:avLst/>
          </a:prstGeom>
          <a:noFill/>
          <a:ln w="9525">
            <a:noFill/>
          </a:ln>
        </p:spPr>
        <p:txBody>
          <a:bodyPr anchor="b" anchorCtr="0">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200" b="1" dirty="0">
                <a:solidFill>
                  <a:srgbClr val="FF0000"/>
                </a:solidFill>
                <a:latin typeface="方正姚体" panose="02010601030101010101" pitchFamily="2" charset="-122"/>
                <a:ea typeface="方正姚体" panose="02010601030101010101" pitchFamily="2" charset="-122"/>
              </a:rPr>
              <a:t>社会</a:t>
            </a:r>
            <a:endParaRPr lang="en-US" altLang="zh-CN" sz="32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3200" b="1" dirty="0">
                <a:solidFill>
                  <a:srgbClr val="FF0000"/>
                </a:solidFill>
                <a:latin typeface="方正姚体" panose="02010601030101010101" pitchFamily="2" charset="-122"/>
                <a:ea typeface="方正姚体" panose="02010601030101010101" pitchFamily="2" charset="-122"/>
              </a:rPr>
              <a:t>公德</a:t>
            </a:r>
            <a:endParaRPr lang="en-US" altLang="zh-CN" sz="32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3200" b="1" dirty="0">
                <a:solidFill>
                  <a:srgbClr val="FF0000"/>
                </a:solidFill>
                <a:latin typeface="方正姚体" panose="02010601030101010101" pitchFamily="2" charset="-122"/>
                <a:ea typeface="方正姚体" panose="02010601030101010101" pitchFamily="2" charset="-122"/>
              </a:rPr>
              <a:t>（</a:t>
            </a:r>
            <a:r>
              <a:rPr lang="zh-CN" altLang="en-US" sz="2000" b="1" dirty="0">
                <a:solidFill>
                  <a:srgbClr val="FF0000"/>
                </a:solidFill>
                <a:latin typeface="方正姚体" panose="02010601030101010101" pitchFamily="2" charset="-122"/>
                <a:ea typeface="方正姚体" panose="02010601030101010101" pitchFamily="2" charset="-122"/>
              </a:rPr>
              <a:t>普通公民</a:t>
            </a:r>
            <a:r>
              <a:rPr lang="zh-CN" altLang="en-US" sz="3200" b="1" dirty="0">
                <a:solidFill>
                  <a:srgbClr val="FF0000"/>
                </a:solidFill>
                <a:latin typeface="方正姚体" panose="02010601030101010101" pitchFamily="2" charset="-122"/>
                <a:ea typeface="方正姚体" panose="02010601030101010101" pitchFamily="2" charset="-122"/>
              </a:rPr>
              <a:t>）</a:t>
            </a:r>
            <a:endParaRPr lang="zh-CN" altLang="en-US" sz="3200" b="1" dirty="0">
              <a:solidFill>
                <a:srgbClr val="FF0000"/>
              </a:solidFill>
              <a:latin typeface="方正姚体" panose="02010601030101010101" pitchFamily="2" charset="-122"/>
              <a:ea typeface="方正姚体" panose="02010601030101010101" pitchFamily="2" charset="-122"/>
            </a:endParaRPr>
          </a:p>
        </p:txBody>
      </p:sp>
      <p:pic>
        <p:nvPicPr>
          <p:cNvPr id="9" name="圆角矩形 4"/>
          <p:cNvPicPr/>
          <p:nvPr/>
        </p:nvPicPr>
        <p:blipFill>
          <a:blip r:embed="rId1"/>
          <a:stretch>
            <a:fillRect/>
          </a:stretch>
        </p:blipFill>
        <p:spPr>
          <a:xfrm>
            <a:off x="2362200" y="4419600"/>
            <a:ext cx="5334000" cy="1371600"/>
          </a:xfrm>
          <a:prstGeom prst="rect">
            <a:avLst/>
          </a:prstGeom>
          <a:solidFill>
            <a:srgbClr val="FFCCFF"/>
          </a:solidFill>
          <a:ln w="9525">
            <a:noFill/>
          </a:ln>
        </p:spPr>
      </p:pic>
      <p:sp>
        <p:nvSpPr>
          <p:cNvPr id="10" name="Rectangle 2"/>
          <p:cNvSpPr txBox="1"/>
          <p:nvPr/>
        </p:nvSpPr>
        <p:spPr>
          <a:xfrm>
            <a:off x="5791200" y="1828800"/>
            <a:ext cx="1676400" cy="1384300"/>
          </a:xfrm>
          <a:prstGeom prst="rect">
            <a:avLst/>
          </a:prstGeom>
          <a:noFill/>
          <a:ln w="9525">
            <a:noFill/>
          </a:ln>
        </p:spPr>
        <p:txBody>
          <a:bodyPr anchor="b" anchorCtr="0">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200" b="1" dirty="0">
                <a:solidFill>
                  <a:srgbClr val="FF0000"/>
                </a:solidFill>
                <a:latin typeface="方正姚体" panose="02010601030101010101" pitchFamily="2" charset="-122"/>
                <a:ea typeface="方正姚体" panose="02010601030101010101" pitchFamily="2" charset="-122"/>
              </a:rPr>
              <a:t>教师职业道德</a:t>
            </a:r>
            <a:endParaRPr lang="en-US" altLang="zh-CN" sz="32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000" b="1" dirty="0">
                <a:solidFill>
                  <a:srgbClr val="FF0000"/>
                </a:solidFill>
                <a:latin typeface="方正姚体" panose="02010601030101010101" pitchFamily="2" charset="-122"/>
                <a:ea typeface="方正姚体" panose="02010601030101010101" pitchFamily="2" charset="-122"/>
              </a:rPr>
              <a:t>（教师职业）</a:t>
            </a:r>
            <a:endParaRPr lang="zh-CN" altLang="en-US" sz="2000" b="1" dirty="0">
              <a:solidFill>
                <a:srgbClr val="FF0000"/>
              </a:solidFill>
              <a:latin typeface="方正姚体" panose="02010601030101010101" pitchFamily="2" charset="-122"/>
              <a:ea typeface="方正姚体" panose="02010601030101010101" pitchFamily="2" charset="-122"/>
            </a:endParaRPr>
          </a:p>
        </p:txBody>
      </p:sp>
      <p:sp>
        <p:nvSpPr>
          <p:cNvPr id="11" name="Rectangle 2"/>
          <p:cNvSpPr txBox="1"/>
          <p:nvPr/>
        </p:nvSpPr>
        <p:spPr>
          <a:xfrm>
            <a:off x="2590800" y="4572000"/>
            <a:ext cx="4953000" cy="1077913"/>
          </a:xfrm>
          <a:prstGeom prst="rect">
            <a:avLst/>
          </a:prstGeom>
          <a:noFill/>
          <a:ln w="9525">
            <a:noFill/>
          </a:ln>
        </p:spPr>
        <p:txBody>
          <a:bodyPr anchor="b" anchorCtr="0">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200" b="1" dirty="0">
                <a:solidFill>
                  <a:srgbClr val="FF0000"/>
                </a:solidFill>
                <a:latin typeface="方正姚体" panose="02010601030101010101" pitchFamily="2" charset="-122"/>
                <a:ea typeface="方正姚体" panose="02010601030101010101" pitchFamily="2" charset="-122"/>
              </a:rPr>
              <a:t>教师应具备的道德品质和应遵从的行为规范</a:t>
            </a:r>
            <a:endParaRPr lang="zh-CN" altLang="en-US" sz="3200" b="1" dirty="0">
              <a:solidFill>
                <a:srgbClr val="FF0000"/>
              </a:solidFill>
              <a:latin typeface="方正姚体" panose="02010601030101010101" pitchFamily="2" charset="-122"/>
              <a:ea typeface="方正姚体" panose="02010601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563343" y="309877"/>
            <a:ext cx="678199" cy="6014723"/>
          </a:xfrm>
          <a:prstGeom prst="rect">
            <a:avLst/>
          </a:prstGeom>
          <a:noFill/>
          <a:ln w="9525">
            <a:noFill/>
            <a:miter lim="800000"/>
          </a:ln>
        </p:spPr>
        <p:txBody>
          <a:bodyPr vert="wordArtVertRtl" wrap="none">
            <a:spAutoFit/>
          </a:bodyPr>
          <a:lstStyle/>
          <a:p>
            <a:r>
              <a:rPr lang="zh-CN" altLang="en-US" sz="320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不良心态会导致我们不理智</a:t>
            </a:r>
            <a:endParaRPr lang="zh-CN" altLang="en-US" sz="32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26629" name="矩形 2"/>
          <p:cNvSpPr/>
          <p:nvPr/>
        </p:nvSpPr>
        <p:spPr>
          <a:xfrm>
            <a:off x="2590800" y="1056382"/>
            <a:ext cx="6400800" cy="40309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r>
              <a:rPr lang="zh-CN" altLang="en-US" sz="3200" b="1" dirty="0" smtClean="0">
                <a:solidFill>
                  <a:srgbClr val="0000FF"/>
                </a:solidFill>
                <a:ea typeface="宋体" panose="02010600030101010101" pitchFamily="2" charset="-122"/>
              </a:rPr>
              <a:t>权威心理</a:t>
            </a:r>
            <a:endParaRPr lang="en-US" altLang="zh-CN" sz="3200" b="1" dirty="0" smtClean="0">
              <a:solidFill>
                <a:srgbClr val="0000FF"/>
              </a:solidFill>
              <a:ea typeface="宋体" panose="02010600030101010101" pitchFamily="2" charset="-122"/>
            </a:endParaRPr>
          </a:p>
          <a:p>
            <a:pPr marL="0" lvl="0" indent="0">
              <a:spcBef>
                <a:spcPct val="0"/>
              </a:spcBef>
              <a:buNone/>
            </a:pPr>
            <a:r>
              <a:rPr lang="zh-CN" altLang="en-US" sz="3200" b="1" dirty="0" smtClean="0">
                <a:solidFill>
                  <a:srgbClr val="0000FF"/>
                </a:solidFill>
                <a:ea typeface="宋体" panose="02010600030101010101" pitchFamily="2" charset="-122"/>
              </a:rPr>
              <a:t>控制学生心理</a:t>
            </a:r>
            <a:endParaRPr lang="en-US" altLang="zh-CN" sz="3200" b="1" dirty="0" smtClean="0">
              <a:solidFill>
                <a:srgbClr val="0000FF"/>
              </a:solidFill>
              <a:ea typeface="宋体" panose="02010600030101010101" pitchFamily="2" charset="-122"/>
            </a:endParaRPr>
          </a:p>
          <a:p>
            <a:pPr marL="0" lvl="0" indent="0">
              <a:spcBef>
                <a:spcPct val="0"/>
              </a:spcBef>
              <a:buNone/>
            </a:pPr>
            <a:r>
              <a:rPr lang="zh-CN" altLang="en-US" sz="3200" b="1" dirty="0">
                <a:solidFill>
                  <a:srgbClr val="0000FF"/>
                </a:solidFill>
                <a:ea typeface="宋体" panose="02010600030101010101" pitchFamily="2" charset="-122"/>
              </a:rPr>
              <a:t>职业</a:t>
            </a:r>
            <a:r>
              <a:rPr lang="zh-CN" altLang="en-US" sz="3200" b="1" dirty="0" smtClean="0">
                <a:solidFill>
                  <a:srgbClr val="0000FF"/>
                </a:solidFill>
                <a:ea typeface="宋体" panose="02010600030101010101" pitchFamily="2" charset="-122"/>
              </a:rPr>
              <a:t>倦怠心理</a:t>
            </a:r>
            <a:endParaRPr lang="en-US" altLang="zh-CN" sz="3200" b="1" dirty="0" smtClean="0">
              <a:solidFill>
                <a:srgbClr val="0000FF"/>
              </a:solidFill>
              <a:ea typeface="宋体" panose="02010600030101010101" pitchFamily="2" charset="-122"/>
            </a:endParaRPr>
          </a:p>
          <a:p>
            <a:pPr marL="0" lvl="0" indent="0">
              <a:spcBef>
                <a:spcPct val="0"/>
              </a:spcBef>
              <a:buNone/>
            </a:pPr>
            <a:r>
              <a:rPr lang="zh-CN" altLang="en-US" sz="3200" b="1" dirty="0" smtClean="0">
                <a:solidFill>
                  <a:srgbClr val="0000FF"/>
                </a:solidFill>
                <a:ea typeface="宋体" panose="02010600030101010101" pitchFamily="2" charset="-122"/>
              </a:rPr>
              <a:t>急躁不冷静心理</a:t>
            </a:r>
            <a:endParaRPr lang="en-US" altLang="zh-CN" sz="3200" b="1" dirty="0" smtClean="0">
              <a:solidFill>
                <a:srgbClr val="0000FF"/>
              </a:solidFill>
              <a:ea typeface="宋体" panose="02010600030101010101" pitchFamily="2" charset="-122"/>
            </a:endParaRPr>
          </a:p>
          <a:p>
            <a:pPr marL="0" lvl="0" indent="0">
              <a:spcBef>
                <a:spcPct val="0"/>
              </a:spcBef>
              <a:buNone/>
            </a:pPr>
            <a:r>
              <a:rPr lang="zh-CN" altLang="en-US" sz="3200" b="1" dirty="0">
                <a:solidFill>
                  <a:srgbClr val="0000FF"/>
                </a:solidFill>
                <a:ea typeface="宋体" panose="02010600030101010101" pitchFamily="2" charset="-122"/>
              </a:rPr>
              <a:t>报复</a:t>
            </a:r>
            <a:r>
              <a:rPr lang="zh-CN" altLang="en-US" sz="3200" b="1" dirty="0" smtClean="0">
                <a:solidFill>
                  <a:srgbClr val="0000FF"/>
                </a:solidFill>
                <a:ea typeface="宋体" panose="02010600030101010101" pitchFamily="2" charset="-122"/>
              </a:rPr>
              <a:t>心理</a:t>
            </a:r>
            <a:endParaRPr lang="en-US" altLang="zh-CN" sz="3200" b="1" dirty="0" smtClean="0">
              <a:solidFill>
                <a:srgbClr val="0000FF"/>
              </a:solidFill>
              <a:ea typeface="宋体" panose="02010600030101010101" pitchFamily="2" charset="-122"/>
            </a:endParaRPr>
          </a:p>
          <a:p>
            <a:pPr marL="0" lvl="0" indent="0">
              <a:spcBef>
                <a:spcPct val="0"/>
              </a:spcBef>
              <a:buNone/>
            </a:pPr>
            <a:r>
              <a:rPr lang="zh-CN" altLang="en-US" sz="3200" b="1" dirty="0" smtClean="0">
                <a:solidFill>
                  <a:srgbClr val="0000FF"/>
                </a:solidFill>
                <a:ea typeface="宋体" panose="02010600030101010101" pitchFamily="2" charset="-122"/>
              </a:rPr>
              <a:t>泛化的学生不良观</a:t>
            </a:r>
            <a:endParaRPr lang="en-US" altLang="zh-CN" sz="3200" b="1" dirty="0" smtClean="0">
              <a:solidFill>
                <a:srgbClr val="0000FF"/>
              </a:solidFill>
              <a:ea typeface="宋体" panose="02010600030101010101" pitchFamily="2" charset="-122"/>
            </a:endParaRPr>
          </a:p>
          <a:p>
            <a:pPr marL="0" indent="0">
              <a:spcBef>
                <a:spcPct val="0"/>
              </a:spcBef>
              <a:buNone/>
            </a:pPr>
            <a:r>
              <a:rPr lang="zh-CN" altLang="en-US" sz="3200" b="1" dirty="0" smtClean="0">
                <a:solidFill>
                  <a:srgbClr val="0000FF"/>
                </a:solidFill>
                <a:ea typeface="宋体" panose="02010600030101010101" pitchFamily="2" charset="-122"/>
              </a:rPr>
              <a:t>不懂法律法规，无知</a:t>
            </a:r>
            <a:endParaRPr lang="en-US" altLang="zh-CN" sz="3200" b="1" dirty="0" smtClean="0">
              <a:solidFill>
                <a:srgbClr val="0000FF"/>
              </a:solidFill>
              <a:ea typeface="宋体" panose="02010600030101010101" pitchFamily="2" charset="-122"/>
            </a:endParaRPr>
          </a:p>
          <a:p>
            <a:pPr marL="0" indent="0">
              <a:spcBef>
                <a:spcPct val="0"/>
              </a:spcBef>
              <a:buNone/>
            </a:pPr>
            <a:r>
              <a:rPr lang="zh-CN" altLang="en-US" sz="3200" b="1" dirty="0" smtClean="0">
                <a:solidFill>
                  <a:srgbClr val="0000FF"/>
                </a:solidFill>
                <a:ea typeface="宋体" panose="02010600030101010101" pitchFamily="2" charset="-122"/>
              </a:rPr>
              <a:t>拿学生出气</a:t>
            </a:r>
            <a:endParaRPr lang="zh-CN" altLang="en-US" sz="3200" b="1" dirty="0">
              <a:solidFill>
                <a:srgbClr val="0000FF"/>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circle(in)">
                                      <p:cBhvr>
                                        <p:cTn id="7" dur="2000"/>
                                        <p:tgtEl>
                                          <p:spTgt spid="2662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6629">
                                            <p:txEl>
                                              <p:pRg st="1" end="1"/>
                                            </p:txEl>
                                          </p:spTgt>
                                        </p:tgtEl>
                                        <p:attrNameLst>
                                          <p:attrName>style.visibility</p:attrName>
                                        </p:attrNameLst>
                                      </p:cBhvr>
                                      <p:to>
                                        <p:strVal val="visible"/>
                                      </p:to>
                                    </p:set>
                                    <p:animEffect transition="in" filter="circle(in)">
                                      <p:cBhvr>
                                        <p:cTn id="10" dur="2000"/>
                                        <p:tgtEl>
                                          <p:spTgt spid="2662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6629">
                                            <p:txEl>
                                              <p:pRg st="2" end="2"/>
                                            </p:txEl>
                                          </p:spTgt>
                                        </p:tgtEl>
                                        <p:attrNameLst>
                                          <p:attrName>style.visibility</p:attrName>
                                        </p:attrNameLst>
                                      </p:cBhvr>
                                      <p:to>
                                        <p:strVal val="visible"/>
                                      </p:to>
                                    </p:set>
                                    <p:animEffect transition="in" filter="circle(in)">
                                      <p:cBhvr>
                                        <p:cTn id="13" dur="2000"/>
                                        <p:tgtEl>
                                          <p:spTgt spid="26629">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6629">
                                            <p:txEl>
                                              <p:pRg st="3" end="3"/>
                                            </p:txEl>
                                          </p:spTgt>
                                        </p:tgtEl>
                                        <p:attrNameLst>
                                          <p:attrName>style.visibility</p:attrName>
                                        </p:attrNameLst>
                                      </p:cBhvr>
                                      <p:to>
                                        <p:strVal val="visible"/>
                                      </p:to>
                                    </p:set>
                                    <p:animEffect transition="in" filter="circle(in)">
                                      <p:cBhvr>
                                        <p:cTn id="16" dur="2000"/>
                                        <p:tgtEl>
                                          <p:spTgt spid="26629">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6629">
                                            <p:txEl>
                                              <p:pRg st="4" end="4"/>
                                            </p:txEl>
                                          </p:spTgt>
                                        </p:tgtEl>
                                        <p:attrNameLst>
                                          <p:attrName>style.visibility</p:attrName>
                                        </p:attrNameLst>
                                      </p:cBhvr>
                                      <p:to>
                                        <p:strVal val="visible"/>
                                      </p:to>
                                    </p:set>
                                    <p:animEffect transition="in" filter="circle(in)">
                                      <p:cBhvr>
                                        <p:cTn id="19" dur="2000"/>
                                        <p:tgtEl>
                                          <p:spTgt spid="26629">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6629">
                                            <p:txEl>
                                              <p:pRg st="5" end="5"/>
                                            </p:txEl>
                                          </p:spTgt>
                                        </p:tgtEl>
                                        <p:attrNameLst>
                                          <p:attrName>style.visibility</p:attrName>
                                        </p:attrNameLst>
                                      </p:cBhvr>
                                      <p:to>
                                        <p:strVal val="visible"/>
                                      </p:to>
                                    </p:set>
                                    <p:animEffect transition="in" filter="circle(in)">
                                      <p:cBhvr>
                                        <p:cTn id="22" dur="2000"/>
                                        <p:tgtEl>
                                          <p:spTgt spid="26629">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6629">
                                            <p:txEl>
                                              <p:pRg st="6" end="6"/>
                                            </p:txEl>
                                          </p:spTgt>
                                        </p:tgtEl>
                                        <p:attrNameLst>
                                          <p:attrName>style.visibility</p:attrName>
                                        </p:attrNameLst>
                                      </p:cBhvr>
                                      <p:to>
                                        <p:strVal val="visible"/>
                                      </p:to>
                                    </p:set>
                                    <p:animEffect transition="in" filter="circle(in)">
                                      <p:cBhvr>
                                        <p:cTn id="25" dur="2000"/>
                                        <p:tgtEl>
                                          <p:spTgt spid="26629">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6629">
                                            <p:txEl>
                                              <p:pRg st="7" end="7"/>
                                            </p:txEl>
                                          </p:spTgt>
                                        </p:tgtEl>
                                        <p:attrNameLst>
                                          <p:attrName>style.visibility</p:attrName>
                                        </p:attrNameLst>
                                      </p:cBhvr>
                                      <p:to>
                                        <p:strVal val="visible"/>
                                      </p:to>
                                    </p:set>
                                    <p:animEffect transition="in" filter="circle(in)">
                                      <p:cBhvr>
                                        <p:cTn id="28" dur="2000"/>
                                        <p:tgtEl>
                                          <p:spTgt spid="266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百年树人"/>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4819" name="Text Box 3"/>
          <p:cNvSpPr txBox="1"/>
          <p:nvPr/>
        </p:nvSpPr>
        <p:spPr>
          <a:xfrm>
            <a:off x="1316038" y="6010275"/>
            <a:ext cx="7142162"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黑体" panose="02010609060101010101" pitchFamily="49" charset="-122"/>
                <a:ea typeface="黑体" panose="02010609060101010101" pitchFamily="49" charset="-122"/>
                <a:cs typeface="+mn-cs"/>
              </a:defRPr>
            </a:lvl5pPr>
          </a:lstStyle>
          <a:p>
            <a:pPr marL="0" lvl="0" indent="0">
              <a:spcBef>
                <a:spcPct val="0"/>
              </a:spcBef>
              <a:buFontTx/>
              <a:buNone/>
            </a:pPr>
            <a:r>
              <a:rPr lang="zh-CN" altLang="en-US" sz="5400" b="1" dirty="0">
                <a:solidFill>
                  <a:srgbClr val="A40000"/>
                </a:solidFill>
                <a:latin typeface="Calibri" panose="020F0502020204030204" pitchFamily="34" charset="0"/>
                <a:ea typeface="方正综艺简体" pitchFamily="65" charset="-122"/>
              </a:rPr>
              <a:t>我心中的师德是什么？</a:t>
            </a:r>
            <a:endParaRPr lang="en-US" altLang="zh-CN" sz="5400" b="1" dirty="0">
              <a:solidFill>
                <a:srgbClr val="A40000"/>
              </a:solidFill>
              <a:latin typeface="Calibri" panose="020F0502020204030204" pitchFamily="34" charset="0"/>
              <a:ea typeface="方正综艺简体" pitchFamily="65"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圆角矩形 4"/>
          <p:cNvPicPr/>
          <p:nvPr/>
        </p:nvPicPr>
        <p:blipFill>
          <a:blip r:embed="rId1"/>
          <a:stretch>
            <a:fillRect/>
          </a:stretch>
        </p:blipFill>
        <p:spPr>
          <a:xfrm>
            <a:off x="762000" y="1219200"/>
            <a:ext cx="7629525" cy="4529138"/>
          </a:xfrm>
          <a:prstGeom prst="rect">
            <a:avLst/>
          </a:prstGeom>
          <a:solidFill>
            <a:srgbClr val="FFCCFF"/>
          </a:solidFill>
          <a:ln w="9525">
            <a:noFill/>
          </a:ln>
        </p:spPr>
      </p:pic>
      <p:sp>
        <p:nvSpPr>
          <p:cNvPr id="35843" name="Rectangle 2"/>
          <p:cNvSpPr>
            <a:spLocks noGrp="1"/>
          </p:cNvSpPr>
          <p:nvPr>
            <p:ph type="ctrTitle" idx="4294967295"/>
          </p:nvPr>
        </p:nvSpPr>
        <p:spPr>
          <a:xfrm>
            <a:off x="838200" y="1471613"/>
            <a:ext cx="7400925" cy="3786187"/>
          </a:xfrm>
        </p:spPr>
        <p:txBody>
          <a:bodyPr vert="horz" wrap="square" lIns="91440" tIns="45720" rIns="91440" bIns="45720" anchor="b" anchorCtr="0">
            <a:spAutoFit/>
          </a:bodyPr>
          <a:lstStyle>
            <a:lvl1pPr lvl="0">
              <a:buClrTx/>
              <a:buSzTx/>
              <a:buFontTx/>
              <a:defRPr/>
            </a:lvl1pPr>
          </a:lstStyle>
          <a:p>
            <a:pPr lvl="0" eaLnBrk="1" hangingPunct="1"/>
            <a:r>
              <a:rPr lang="zh-CN" altLang="en-US" sz="4800" dirty="0">
                <a:solidFill>
                  <a:srgbClr val="FF0000"/>
                </a:solidFill>
                <a:latin typeface="华文琥珀" panose="02010800040101010101" pitchFamily="2" charset="-122"/>
                <a:ea typeface="华文琥珀" panose="02010800040101010101" pitchFamily="2" charset="-122"/>
              </a:rPr>
              <a:t>师德不是空的，不是虚的，它是教师的第一素养，体现在教师的一言一行，一举一动中，是教师心灵的归宿。终生的修养。</a:t>
            </a:r>
            <a:endParaRPr lang="zh-CN" altLang="en-US" sz="36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ircle(in)">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ïṣļíḍé"/>
          <p:cNvSpPr/>
          <p:nvPr/>
        </p:nvSpPr>
        <p:spPr>
          <a:xfrm>
            <a:off x="1412875" y="2263775"/>
            <a:ext cx="687388" cy="479425"/>
          </a:xfrm>
          <a:custGeom>
            <a:avLst/>
            <a:gdLst/>
            <a:ahLst/>
            <a:cxnLst>
              <a:cxn ang="0">
                <a:pos x="3160953" y="38169749"/>
              </a:cxn>
              <a:cxn ang="0">
                <a:pos x="625592" y="38169749"/>
              </a:cxn>
              <a:cxn ang="0">
                <a:pos x="3067567" y="23021308"/>
              </a:cxn>
              <a:cxn ang="0">
                <a:pos x="3160953" y="21190686"/>
              </a:cxn>
              <a:cxn ang="0">
                <a:pos x="276335" y="24623045"/>
              </a:cxn>
              <a:cxn ang="0">
                <a:pos x="182938" y="21190686"/>
              </a:cxn>
              <a:cxn ang="0">
                <a:pos x="2076174" y="22975396"/>
              </a:cxn>
              <a:cxn ang="0">
                <a:pos x="1380290" y="41469435"/>
              </a:cxn>
              <a:cxn ang="0">
                <a:pos x="1157707" y="20984026"/>
              </a:cxn>
              <a:cxn ang="0">
                <a:pos x="3086752" y="17735326"/>
              </a:cxn>
              <a:cxn ang="0">
                <a:pos x="258425" y="13593476"/>
              </a:cxn>
              <a:cxn ang="0">
                <a:pos x="1703784" y="11142730"/>
              </a:cxn>
              <a:cxn ang="0">
                <a:pos x="1866225" y="15562810"/>
              </a:cxn>
              <a:cxn ang="0">
                <a:pos x="1683312" y="11875601"/>
              </a:cxn>
              <a:cxn ang="0">
                <a:pos x="1616995" y="18169857"/>
              </a:cxn>
              <a:cxn ang="0">
                <a:pos x="1414888" y="18169857"/>
              </a:cxn>
              <a:cxn ang="0">
                <a:pos x="1244759" y="13866646"/>
              </a:cxn>
              <a:cxn ang="0">
                <a:pos x="1270347" y="12790834"/>
              </a:cxn>
              <a:cxn ang="0">
                <a:pos x="1641302" y="11142730"/>
              </a:cxn>
              <a:cxn ang="0">
                <a:pos x="2737502" y="18856558"/>
              </a:cxn>
              <a:cxn ang="0">
                <a:pos x="2823219" y="10229659"/>
              </a:cxn>
              <a:cxn ang="0">
                <a:pos x="3228759" y="11076409"/>
              </a:cxn>
              <a:cxn ang="0">
                <a:pos x="3265859" y="12014592"/>
              </a:cxn>
              <a:cxn ang="0">
                <a:pos x="3246670" y="19474373"/>
              </a:cxn>
              <a:cxn ang="0">
                <a:pos x="3343899" y="25538355"/>
              </a:cxn>
              <a:cxn ang="0">
                <a:pos x="2627476" y="41464917"/>
              </a:cxn>
              <a:cxn ang="0">
                <a:pos x="2406162" y="39931665"/>
              </a:cxn>
              <a:cxn ang="0">
                <a:pos x="2225775" y="26934226"/>
              </a:cxn>
              <a:cxn ang="0">
                <a:pos x="2473960" y="13936692"/>
              </a:cxn>
              <a:cxn ang="0">
                <a:pos x="1950718" y="16385174"/>
              </a:cxn>
              <a:cxn ang="0">
                <a:pos x="1856054" y="18170076"/>
              </a:cxn>
              <a:cxn ang="0">
                <a:pos x="1999336" y="13318892"/>
              </a:cxn>
              <a:cxn ang="0">
                <a:pos x="2050506" y="13021402"/>
              </a:cxn>
              <a:cxn ang="0">
                <a:pos x="520687" y="10229659"/>
              </a:cxn>
              <a:cxn ang="0">
                <a:pos x="606409" y="18856558"/>
              </a:cxn>
              <a:cxn ang="0">
                <a:pos x="933906" y="10870344"/>
              </a:cxn>
              <a:cxn ang="0">
                <a:pos x="983811" y="11739929"/>
              </a:cxn>
              <a:cxn ang="0">
                <a:pos x="992764" y="19268443"/>
              </a:cxn>
              <a:cxn ang="0">
                <a:pos x="1006838" y="23067016"/>
              </a:cxn>
              <a:cxn ang="0">
                <a:pos x="790626" y="13501988"/>
              </a:cxn>
              <a:cxn ang="0">
                <a:pos x="1157796" y="39725757"/>
              </a:cxn>
              <a:cxn ang="0">
                <a:pos x="903205" y="28673286"/>
              </a:cxn>
              <a:cxn ang="0">
                <a:pos x="92109" y="41464917"/>
              </a:cxn>
              <a:cxn ang="0">
                <a:pos x="0" y="21213533"/>
              </a:cxn>
              <a:cxn ang="0">
                <a:pos x="72923" y="18375988"/>
              </a:cxn>
              <a:cxn ang="0">
                <a:pos x="81876" y="11739929"/>
              </a:cxn>
              <a:cxn ang="0">
                <a:pos x="131773" y="10870344"/>
              </a:cxn>
              <a:cxn ang="0">
                <a:pos x="1889309" y="6567767"/>
              </a:cxn>
              <a:cxn ang="0">
                <a:pos x="2811059" y="0"/>
              </a:cxn>
              <a:cxn ang="0">
                <a:pos x="2811059" y="0"/>
              </a:cxn>
              <a:cxn ang="0">
                <a:pos x="300790" y="4553946"/>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14" name="文本框 1"/>
          <p:cNvSpPr txBox="1">
            <a:spLocks noChangeArrowheads="1"/>
          </p:cNvSpPr>
          <p:nvPr/>
        </p:nvSpPr>
        <p:spPr bwMode="auto">
          <a:xfrm>
            <a:off x="482094" y="1204552"/>
            <a:ext cx="759460" cy="3718560"/>
          </a:xfrm>
          <a:prstGeom prst="rect">
            <a:avLst/>
          </a:prstGeom>
          <a:noFill/>
          <a:ln w="9525">
            <a:noFill/>
            <a:miter lim="800000"/>
          </a:ln>
        </p:spPr>
        <p:txBody>
          <a:bodyPr vert="wordArtVertRtl" wrap="none">
            <a:spAutoFit/>
          </a:bodyPr>
          <a:lstStyle/>
          <a:p>
            <a:pPr marR="0" defTabSz="914400">
              <a:lnSpc>
                <a:spcPts val="4500"/>
              </a:lnSpc>
              <a:buClrTx/>
              <a:buSzTx/>
              <a:buFontTx/>
              <a:buNone/>
              <a:defRPr/>
            </a:pPr>
            <a:r>
              <a:rPr kumimoji="0" lang="zh-CN" altLang="en-US" sz="30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依靠学习走向未来</a:t>
            </a:r>
            <a:endParaRPr kumimoji="0" lang="zh-CN" altLang="en-US" sz="30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 name="矩形 2"/>
          <p:cNvSpPr/>
          <p:nvPr/>
        </p:nvSpPr>
        <p:spPr>
          <a:xfrm>
            <a:off x="1871663" y="609600"/>
            <a:ext cx="7272338" cy="5410712"/>
          </a:xfrm>
          <a:prstGeom prst="rect">
            <a:avLst/>
          </a:prstGeom>
        </p:spPr>
        <p:txBody>
          <a:bodyPr>
            <a:spAutoFit/>
          </a:bodyPr>
          <a:lstStyle/>
          <a:p>
            <a:pPr marL="0" marR="0" lvl="0" indent="0" algn="l" defTabSz="914400" rtl="0" eaLnBrk="0" fontAlgn="base" latinLnBrk="0" hangingPunct="0">
              <a:lnSpc>
                <a:spcPct val="80000"/>
              </a:lnSpc>
              <a:spcBef>
                <a:spcPct val="0"/>
              </a:spcBef>
              <a:spcAft>
                <a:spcPct val="0"/>
              </a:spcAft>
              <a:buClrTx/>
              <a:buSzTx/>
              <a:buFontTx/>
              <a:buNone/>
              <a:defRPr/>
            </a:pPr>
            <a:r>
              <a:rPr kumimoji="0" lang="zh-CN" altLang="en-US" sz="21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很多同志有做好工作的真诚愿望，也有干劲，但缺乏新形势下做好工作的本领，面对新情况新问题，由于不懂规律，不懂门道，缺乏知识，缺乏本领，还是习惯于用老思路老套路来应对，蛮干忙干，结果是虽然做了工作，有时做的还很辛苦，但不是不对路子，就是事与愿违，甚至搞出一些南辕北辙的事情来。这就叫</a:t>
            </a:r>
            <a:r>
              <a:rPr kumimoji="0" lang="zh-CN" altLang="en-US" sz="24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新办法不会用</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老办法不管用</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硬办法不敢用，软办法不顶用</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。我看这种状态在党内相当一个范围，相当一个时期，都是存在的。</a:t>
            </a:r>
            <a:endPar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因此全党同志特别是各级领导干部，都要有</a:t>
            </a:r>
            <a:r>
              <a:rPr kumimoji="0" lang="zh-CN" altLang="en-US" sz="24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本领不够的危机感</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，都要努力增强本领，都要一刻不停的增强本领。只有全党本领不断增强了，“两个</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100</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年”的奋斗目标才能实现，中华民族伟大复兴的中国梦才能梦想成真。</a:t>
            </a:r>
            <a:endPar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endPar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依靠学习走向未来</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2013</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年</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3</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月</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1</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日）</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习近平谈治国理政</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第</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1</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卷，外文出版社</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2018</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年版，第</a:t>
            </a:r>
            <a:r>
              <a:rPr kumimoji="0" lang="en-US" altLang="zh-CN"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402—403</a:t>
            </a:r>
            <a:r>
              <a:rPr kumimoji="0" lang="zh-CN" altLang="en-US" sz="24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页。</a:t>
            </a:r>
            <a:endParaRPr kumimoji="0" lang="zh-CN" altLang="en-US" sz="2400" b="0" i="0" u="none" strike="noStrike" kern="0" cap="none" spc="0" normalizeH="0" baseline="0" noProof="0" dirty="0">
              <a:ln>
                <a:noFill/>
              </a:ln>
              <a:solidFill>
                <a:sysClr val="windowText" lastClr="000000"/>
              </a:solidFill>
              <a:effectLst/>
              <a:uLnTx/>
              <a:uFillTx/>
              <a:cs typeface="+mn-cs"/>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ïṣļíḍé"/>
          <p:cNvSpPr/>
          <p:nvPr/>
        </p:nvSpPr>
        <p:spPr>
          <a:xfrm>
            <a:off x="1412875" y="2263775"/>
            <a:ext cx="687388" cy="479425"/>
          </a:xfrm>
          <a:custGeom>
            <a:avLst/>
            <a:gdLst/>
            <a:ahLst/>
            <a:cxnLst>
              <a:cxn ang="0">
                <a:pos x="3160953" y="38169749"/>
              </a:cxn>
              <a:cxn ang="0">
                <a:pos x="625592" y="38169749"/>
              </a:cxn>
              <a:cxn ang="0">
                <a:pos x="3067567" y="23021308"/>
              </a:cxn>
              <a:cxn ang="0">
                <a:pos x="3160953" y="21190686"/>
              </a:cxn>
              <a:cxn ang="0">
                <a:pos x="276335" y="24623045"/>
              </a:cxn>
              <a:cxn ang="0">
                <a:pos x="182938" y="21190686"/>
              </a:cxn>
              <a:cxn ang="0">
                <a:pos x="2076174" y="22975396"/>
              </a:cxn>
              <a:cxn ang="0">
                <a:pos x="1380290" y="41469435"/>
              </a:cxn>
              <a:cxn ang="0">
                <a:pos x="1157707" y="20984026"/>
              </a:cxn>
              <a:cxn ang="0">
                <a:pos x="3086752" y="17735326"/>
              </a:cxn>
              <a:cxn ang="0">
                <a:pos x="258425" y="13593476"/>
              </a:cxn>
              <a:cxn ang="0">
                <a:pos x="1703784" y="11142730"/>
              </a:cxn>
              <a:cxn ang="0">
                <a:pos x="1866225" y="15562810"/>
              </a:cxn>
              <a:cxn ang="0">
                <a:pos x="1683312" y="11875601"/>
              </a:cxn>
              <a:cxn ang="0">
                <a:pos x="1616995" y="18169857"/>
              </a:cxn>
              <a:cxn ang="0">
                <a:pos x="1414888" y="18169857"/>
              </a:cxn>
              <a:cxn ang="0">
                <a:pos x="1244759" y="13866646"/>
              </a:cxn>
              <a:cxn ang="0">
                <a:pos x="1270347" y="12790834"/>
              </a:cxn>
              <a:cxn ang="0">
                <a:pos x="1641302" y="11142730"/>
              </a:cxn>
              <a:cxn ang="0">
                <a:pos x="2737502" y="18856558"/>
              </a:cxn>
              <a:cxn ang="0">
                <a:pos x="2823219" y="10229659"/>
              </a:cxn>
              <a:cxn ang="0">
                <a:pos x="3228759" y="11076409"/>
              </a:cxn>
              <a:cxn ang="0">
                <a:pos x="3265859" y="12014592"/>
              </a:cxn>
              <a:cxn ang="0">
                <a:pos x="3246670" y="19474373"/>
              </a:cxn>
              <a:cxn ang="0">
                <a:pos x="3343899" y="25538355"/>
              </a:cxn>
              <a:cxn ang="0">
                <a:pos x="2627476" y="41464917"/>
              </a:cxn>
              <a:cxn ang="0">
                <a:pos x="2406162" y="39931665"/>
              </a:cxn>
              <a:cxn ang="0">
                <a:pos x="2225775" y="26934226"/>
              </a:cxn>
              <a:cxn ang="0">
                <a:pos x="2473960" y="13936692"/>
              </a:cxn>
              <a:cxn ang="0">
                <a:pos x="1950718" y="16385174"/>
              </a:cxn>
              <a:cxn ang="0">
                <a:pos x="1856054" y="18170076"/>
              </a:cxn>
              <a:cxn ang="0">
                <a:pos x="1999336" y="13318892"/>
              </a:cxn>
              <a:cxn ang="0">
                <a:pos x="2050506" y="13021402"/>
              </a:cxn>
              <a:cxn ang="0">
                <a:pos x="520687" y="10229659"/>
              </a:cxn>
              <a:cxn ang="0">
                <a:pos x="606409" y="18856558"/>
              </a:cxn>
              <a:cxn ang="0">
                <a:pos x="933906" y="10870344"/>
              </a:cxn>
              <a:cxn ang="0">
                <a:pos x="983811" y="11739929"/>
              </a:cxn>
              <a:cxn ang="0">
                <a:pos x="992764" y="19268443"/>
              </a:cxn>
              <a:cxn ang="0">
                <a:pos x="1006838" y="23067016"/>
              </a:cxn>
              <a:cxn ang="0">
                <a:pos x="790626" y="13501988"/>
              </a:cxn>
              <a:cxn ang="0">
                <a:pos x="1157796" y="39725757"/>
              </a:cxn>
              <a:cxn ang="0">
                <a:pos x="903205" y="28673286"/>
              </a:cxn>
              <a:cxn ang="0">
                <a:pos x="92109" y="41464917"/>
              </a:cxn>
              <a:cxn ang="0">
                <a:pos x="0" y="21213533"/>
              </a:cxn>
              <a:cxn ang="0">
                <a:pos x="72923" y="18375988"/>
              </a:cxn>
              <a:cxn ang="0">
                <a:pos x="81876" y="11739929"/>
              </a:cxn>
              <a:cxn ang="0">
                <a:pos x="131773" y="10870344"/>
              </a:cxn>
              <a:cxn ang="0">
                <a:pos x="1889309" y="6567767"/>
              </a:cxn>
              <a:cxn ang="0">
                <a:pos x="2811059" y="0"/>
              </a:cxn>
              <a:cxn ang="0">
                <a:pos x="2811059" y="0"/>
              </a:cxn>
              <a:cxn ang="0">
                <a:pos x="300790" y="4553946"/>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228600" y="857250"/>
            <a:ext cx="1871663" cy="51435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14" name="文本框 1"/>
          <p:cNvSpPr txBox="1">
            <a:spLocks noChangeArrowheads="1"/>
          </p:cNvSpPr>
          <p:nvPr/>
        </p:nvSpPr>
        <p:spPr bwMode="auto">
          <a:xfrm>
            <a:off x="482094" y="1204552"/>
            <a:ext cx="759460" cy="4171950"/>
          </a:xfrm>
          <a:prstGeom prst="rect">
            <a:avLst/>
          </a:prstGeom>
          <a:noFill/>
          <a:ln w="9525">
            <a:noFill/>
            <a:miter lim="800000"/>
          </a:ln>
        </p:spPr>
        <p:txBody>
          <a:bodyPr vert="wordArtVertRtl" wrap="none">
            <a:spAutoFit/>
          </a:bodyPr>
          <a:lstStyle/>
          <a:p>
            <a:pPr marR="0" defTabSz="914400">
              <a:lnSpc>
                <a:spcPts val="4500"/>
              </a:lnSpc>
              <a:buClrTx/>
              <a:buSzTx/>
              <a:buFontTx/>
              <a:buNone/>
              <a:defRPr/>
            </a:pPr>
            <a:r>
              <a:rPr kumimoji="0" lang="zh-CN" altLang="en-US" sz="30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自我革命 守正创新</a:t>
            </a:r>
            <a:endParaRPr kumimoji="0" lang="zh-CN" altLang="en-US" sz="30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 name="矩形 2"/>
          <p:cNvSpPr/>
          <p:nvPr/>
        </p:nvSpPr>
        <p:spPr>
          <a:xfrm>
            <a:off x="2286000" y="1371600"/>
            <a:ext cx="6781800" cy="3884140"/>
          </a:xfrm>
          <a:prstGeom prst="rect">
            <a:avLst/>
          </a:prstGeom>
        </p:spPr>
        <p:txBody>
          <a:bodyPr>
            <a:spAutoFit/>
          </a:bodyPr>
          <a:lstStyle/>
          <a:p>
            <a:pPr marL="0" marR="0" lvl="0" indent="0" algn="l" defTabSz="914400" rtl="0" eaLnBrk="0" fontAlgn="base" latinLnBrk="0" hangingPunct="0">
              <a:lnSpc>
                <a:spcPct val="80000"/>
              </a:lnSpc>
              <a:spcBef>
                <a:spcPct val="0"/>
              </a:spcBef>
              <a:spcAft>
                <a:spcPct val="0"/>
              </a:spcAft>
              <a:buClrTx/>
              <a:buSzTx/>
              <a:buFontTx/>
              <a:buNone/>
              <a:defRPr/>
            </a:pP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我们党历史这么长、规模这么大、执政这么久，如何跳出治乱兴衰的</a:t>
            </a:r>
            <a:r>
              <a:rPr kumimoji="0" lang="zh-CN" altLang="en-US" sz="28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历史周期率？</a:t>
            </a: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毛泽东同志在延安窑洞里给出了</a:t>
            </a:r>
            <a:r>
              <a:rPr kumimoji="0" lang="zh-CN" altLang="en-US" sz="28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第一个答案</a:t>
            </a: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，这就是“</a:t>
            </a:r>
            <a:r>
              <a:rPr kumimoji="0" lang="zh-CN" altLang="en-US" sz="28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只有让人民起来监督政府，政府才不敢松懈”</a:t>
            </a:r>
            <a:r>
              <a:rPr kumimoji="0" lang="zh-CN" altLang="en-US" sz="2800" b="1" i="0" u="none" strike="noStrike" kern="0" cap="none" spc="0" normalizeH="0" baseline="0" noProof="0" dirty="0" smtClean="0">
                <a:ln>
                  <a:noFill/>
                </a:ln>
                <a:solidFill>
                  <a:srgbClr val="0C0C0C"/>
                </a:solidFill>
                <a:effectLst/>
                <a:uLnTx/>
                <a:uFillTx/>
                <a:latin typeface="楷体" panose="02010609060101010101" pitchFamily="49" charset="-122"/>
                <a:ea typeface="楷体" panose="02010609060101010101" pitchFamily="49" charset="-122"/>
                <a:cs typeface="+mn-cs"/>
              </a:rPr>
              <a:t>。</a:t>
            </a:r>
            <a:endParaRPr kumimoji="0" lang="en-US" altLang="zh-CN" sz="2800" b="1" i="0" u="none" strike="noStrike" kern="0" cap="none" spc="0" normalizeH="0" baseline="0" noProof="0" dirty="0" smtClean="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endParaRPr kumimoji="0" lang="en-US" altLang="zh-CN"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经过百年奋斗特别是党的十八大以来新的实践，我们党又给出了</a:t>
            </a:r>
            <a:r>
              <a:rPr kumimoji="0" lang="zh-CN" altLang="en-US" sz="28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第二个答案</a:t>
            </a: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，这就是</a:t>
            </a:r>
            <a:r>
              <a:rPr kumimoji="0" lang="zh-CN" altLang="en-US" sz="2800" b="1"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自我革命</a:t>
            </a: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a:t>
            </a:r>
            <a:r>
              <a:rPr kumimoji="0" lang="en-US" altLang="zh-CN"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endParaRPr kumimoji="0" lang="en-US" altLang="zh-CN"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endParaRPr kumimoji="0" lang="en-US" altLang="zh-CN"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8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    ——</a:t>
            </a:r>
            <a:r>
              <a:rPr kumimoji="0" lang="zh-CN" altLang="en-US" sz="2800" b="1" i="0" u="none" strike="noStrike" kern="0" cap="none" spc="0" normalizeH="0" baseline="0" noProof="0" dirty="0">
                <a:ln>
                  <a:noFill/>
                </a:ln>
                <a:solidFill>
                  <a:srgbClr val="0C0C0C"/>
                </a:solidFill>
                <a:effectLst/>
                <a:uLnTx/>
                <a:uFillTx/>
                <a:latin typeface="楷体" panose="02010609060101010101" pitchFamily="49" charset="-122"/>
                <a:ea typeface="楷体" panose="02010609060101010101" pitchFamily="49" charset="-122"/>
                <a:cs typeface="+mn-cs"/>
              </a:rPr>
              <a:t>习近平，党的十九届六中全会</a:t>
            </a:r>
            <a:endParaRPr kumimoji="0" lang="zh-CN" altLang="en-US" sz="2800" b="0" i="0" u="none" strike="noStrike" kern="0" cap="none" spc="0" normalizeH="0" baseline="0" noProof="0" dirty="0">
              <a:ln>
                <a:noFill/>
              </a:ln>
              <a:solidFill>
                <a:sysClr val="windowText" lastClr="000000"/>
              </a:solidFill>
              <a:effectLst/>
              <a:uLnTx/>
              <a:uFillTx/>
              <a:cs typeface="+mn-cs"/>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ïṣļíḍé"/>
          <p:cNvSpPr/>
          <p:nvPr/>
        </p:nvSpPr>
        <p:spPr>
          <a:xfrm>
            <a:off x="1412875" y="1874838"/>
            <a:ext cx="687388" cy="639762"/>
          </a:xfrm>
          <a:custGeom>
            <a:avLst/>
            <a:gdLst/>
            <a:ahLst/>
            <a:cxnLst>
              <a:cxn ang="0">
                <a:pos x="2428340" y="39098805"/>
              </a:cxn>
              <a:cxn ang="0">
                <a:pos x="480599" y="39098805"/>
              </a:cxn>
              <a:cxn ang="0">
                <a:pos x="2356598" y="23581649"/>
              </a:cxn>
              <a:cxn ang="0">
                <a:pos x="2428340" y="21706469"/>
              </a:cxn>
              <a:cxn ang="0">
                <a:pos x="212289" y="25222373"/>
              </a:cxn>
              <a:cxn ang="0">
                <a:pos x="140539" y="21706469"/>
              </a:cxn>
              <a:cxn ang="0">
                <a:pos x="1594980" y="23534619"/>
              </a:cxn>
              <a:cxn ang="0">
                <a:pos x="1060381" y="42478804"/>
              </a:cxn>
              <a:cxn ang="0">
                <a:pos x="889386" y="21494779"/>
              </a:cxn>
              <a:cxn ang="0">
                <a:pos x="2371337" y="18167005"/>
              </a:cxn>
              <a:cxn ang="0">
                <a:pos x="198530" y="13924342"/>
              </a:cxn>
              <a:cxn ang="0">
                <a:pos x="1308898" y="11413946"/>
              </a:cxn>
              <a:cxn ang="0">
                <a:pos x="1433691" y="15941611"/>
              </a:cxn>
              <a:cxn ang="0">
                <a:pos x="1293171" y="12164654"/>
              </a:cxn>
              <a:cxn ang="0">
                <a:pos x="1242225" y="18612113"/>
              </a:cxn>
              <a:cxn ang="0">
                <a:pos x="1086960" y="18612113"/>
              </a:cxn>
              <a:cxn ang="0">
                <a:pos x="956262" y="14204161"/>
              </a:cxn>
              <a:cxn ang="0">
                <a:pos x="975919" y="13102164"/>
              </a:cxn>
              <a:cxn ang="0">
                <a:pos x="1260898" y="11413946"/>
              </a:cxn>
              <a:cxn ang="0">
                <a:pos x="2103032" y="19315527"/>
              </a:cxn>
              <a:cxn ang="0">
                <a:pos x="2168882" y="10478649"/>
              </a:cxn>
              <a:cxn ang="0">
                <a:pos x="2480431" y="11346009"/>
              </a:cxn>
              <a:cxn ang="0">
                <a:pos x="2508932" y="12307028"/>
              </a:cxn>
              <a:cxn ang="0">
                <a:pos x="2494191" y="19948380"/>
              </a:cxn>
              <a:cxn ang="0">
                <a:pos x="2568885" y="26159961"/>
              </a:cxn>
              <a:cxn ang="0">
                <a:pos x="2018507" y="42474176"/>
              </a:cxn>
              <a:cxn ang="0">
                <a:pos x="1848487" y="40903605"/>
              </a:cxn>
              <a:cxn ang="0">
                <a:pos x="1709908" y="27589808"/>
              </a:cxn>
              <a:cxn ang="0">
                <a:pos x="1900571" y="14275912"/>
              </a:cxn>
              <a:cxn ang="0">
                <a:pos x="1498601" y="16783990"/>
              </a:cxn>
              <a:cxn ang="0">
                <a:pos x="1425877" y="18612337"/>
              </a:cxn>
              <a:cxn ang="0">
                <a:pos x="1535951" y="13643075"/>
              </a:cxn>
              <a:cxn ang="0">
                <a:pos x="1575261" y="13338344"/>
              </a:cxn>
              <a:cxn ang="0">
                <a:pos x="400008" y="10478649"/>
              </a:cxn>
              <a:cxn ang="0">
                <a:pos x="465862" y="19315527"/>
              </a:cxn>
              <a:cxn ang="0">
                <a:pos x="717455" y="11134930"/>
              </a:cxn>
              <a:cxn ang="0">
                <a:pos x="755793" y="12025679"/>
              </a:cxn>
              <a:cxn ang="0">
                <a:pos x="762671" y="19737438"/>
              </a:cxn>
              <a:cxn ang="0">
                <a:pos x="773484" y="23628469"/>
              </a:cxn>
              <a:cxn ang="0">
                <a:pos x="607383" y="13830627"/>
              </a:cxn>
              <a:cxn ang="0">
                <a:pos x="889454" y="40692686"/>
              </a:cxn>
              <a:cxn ang="0">
                <a:pos x="693870" y="29371196"/>
              </a:cxn>
              <a:cxn ang="0">
                <a:pos x="70761" y="42474176"/>
              </a:cxn>
              <a:cxn ang="0">
                <a:pos x="0" y="21729872"/>
              </a:cxn>
              <a:cxn ang="0">
                <a:pos x="56022" y="18823261"/>
              </a:cxn>
              <a:cxn ang="0">
                <a:pos x="62899" y="12025679"/>
              </a:cxn>
              <a:cxn ang="0">
                <a:pos x="101232" y="11134930"/>
              </a:cxn>
              <a:cxn ang="0">
                <a:pos x="1451425" y="6727626"/>
              </a:cxn>
              <a:cxn ang="0">
                <a:pos x="2159541" y="0"/>
              </a:cxn>
              <a:cxn ang="0">
                <a:pos x="2159541" y="0"/>
              </a:cxn>
              <a:cxn ang="0">
                <a:pos x="231076" y="4664789"/>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solidFill>
                <a:srgbClr val="000000"/>
              </a:solidFill>
            </a:endParaRPr>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noProof="1">
              <a:solidFill>
                <a:srgbClr val="FFFFFF"/>
              </a:solidFill>
              <a:cs typeface="Source Han Sans CN"/>
              <a:sym typeface="+mn-lt"/>
            </a:endParaRPr>
          </a:p>
        </p:txBody>
      </p:sp>
      <p:pic>
        <p:nvPicPr>
          <p:cNvPr id="12" name="圆角矩形 4"/>
          <p:cNvPicPr/>
          <p:nvPr/>
        </p:nvPicPr>
        <p:blipFill>
          <a:blip r:embed="rId1"/>
          <a:stretch>
            <a:fillRect/>
          </a:stretch>
        </p:blipFill>
        <p:spPr>
          <a:xfrm>
            <a:off x="2286000" y="381000"/>
            <a:ext cx="6629400" cy="6248400"/>
          </a:xfrm>
          <a:prstGeom prst="rect">
            <a:avLst/>
          </a:prstGeom>
          <a:solidFill>
            <a:srgbClr val="FFCCFF"/>
          </a:solidFill>
          <a:ln w="9525">
            <a:noFill/>
          </a:ln>
        </p:spPr>
      </p:pic>
      <p:sp>
        <p:nvSpPr>
          <p:cNvPr id="13" name="Rectangle 2"/>
          <p:cNvSpPr txBox="1"/>
          <p:nvPr/>
        </p:nvSpPr>
        <p:spPr>
          <a:xfrm>
            <a:off x="2514600" y="685800"/>
            <a:ext cx="6026150" cy="5448300"/>
          </a:xfrm>
          <a:prstGeom prst="rect">
            <a:avLst/>
          </a:prstGeom>
          <a:noFill/>
          <a:ln w="9525">
            <a:noFill/>
          </a:ln>
        </p:spPr>
        <p:txBody>
          <a:bodyPr anchor="b" anchorCtr="0">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lgn="ctr" eaLnBrk="1" hangingPunct="1">
              <a:spcBef>
                <a:spcPct val="0"/>
              </a:spcBef>
              <a:buFontTx/>
              <a:buNone/>
            </a:pPr>
            <a:r>
              <a:rPr lang="zh-CN" altLang="en-US" sz="2800" b="1" dirty="0">
                <a:solidFill>
                  <a:srgbClr val="FF0000"/>
                </a:solidFill>
                <a:latin typeface="方正姚体" panose="02010601030101010101" pitchFamily="2" charset="-122"/>
                <a:ea typeface="方正姚体" panose="02010601030101010101" pitchFamily="2" charset="-122"/>
              </a:rPr>
              <a:t>新时代中小学教师职业行为十项准则</a:t>
            </a:r>
            <a:endParaRPr lang="en-US" altLang="zh-CN" sz="28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800" b="1" dirty="0">
                <a:solidFill>
                  <a:srgbClr val="FF0000"/>
                </a:solidFill>
                <a:latin typeface="方正姚体" panose="02010601030101010101" pitchFamily="2" charset="-122"/>
                <a:ea typeface="方正姚体" panose="02010601030101010101" pitchFamily="2" charset="-122"/>
              </a:rPr>
              <a:t>（</a:t>
            </a:r>
            <a:r>
              <a:rPr lang="en-US" altLang="zh-CN" sz="2800" b="1" dirty="0">
                <a:solidFill>
                  <a:srgbClr val="FF0000"/>
                </a:solidFill>
                <a:latin typeface="方正姚体" panose="02010601030101010101" pitchFamily="2" charset="-122"/>
                <a:ea typeface="方正姚体" panose="02010601030101010101" pitchFamily="2" charset="-122"/>
              </a:rPr>
              <a:t>2018</a:t>
            </a:r>
            <a:r>
              <a:rPr lang="zh-CN" altLang="en-US" sz="2800" b="1" dirty="0">
                <a:solidFill>
                  <a:srgbClr val="FF0000"/>
                </a:solidFill>
                <a:latin typeface="方正姚体" panose="02010601030101010101" pitchFamily="2" charset="-122"/>
                <a:ea typeface="方正姚体" panose="02010601030101010101" pitchFamily="2" charset="-122"/>
              </a:rPr>
              <a:t>年）</a:t>
            </a:r>
            <a:endParaRPr lang="en-US" altLang="zh-CN" sz="28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endParaRPr lang="en-US" altLang="zh-CN" sz="28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一、坚定政治方向。</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二、自觉爱国守法。</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三、传播优秀文化。</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四、潜心教书育人。</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五、关心爱护学生。</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六、加强安全防范。</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七、坚持言行雅正。</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八、秉持公平诚信。</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九、坚守廉洁自律。</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r>
              <a:rPr lang="zh-CN" altLang="en-US" sz="2400" b="1" dirty="0">
                <a:solidFill>
                  <a:srgbClr val="FF0000"/>
                </a:solidFill>
                <a:latin typeface="方正姚体" panose="02010601030101010101" pitchFamily="2" charset="-122"/>
                <a:ea typeface="方正姚体" panose="02010601030101010101" pitchFamily="2" charset="-122"/>
              </a:rPr>
              <a:t>  十、规范从教行为。</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indent="0" algn="ctr" eaLnBrk="1" hangingPunct="1">
              <a:spcBef>
                <a:spcPct val="0"/>
              </a:spcBef>
              <a:buFontTx/>
              <a:buNone/>
            </a:pPr>
            <a:endParaRPr lang="zh-CN" altLang="en-US" sz="2400" b="1" dirty="0">
              <a:solidFill>
                <a:srgbClr val="FF0000"/>
              </a:solidFill>
              <a:latin typeface="方正姚体" panose="02010601030101010101" pitchFamily="2" charset="-122"/>
              <a:ea typeface="方正姚体" panose="02010601030101010101" pitchFamily="2" charset="-122"/>
            </a:endParaRPr>
          </a:p>
        </p:txBody>
      </p:sp>
      <p:sp>
        <p:nvSpPr>
          <p:cNvPr id="14" name="文本框 1"/>
          <p:cNvSpPr txBox="1">
            <a:spLocks noChangeArrowheads="1"/>
          </p:cNvSpPr>
          <p:nvPr/>
        </p:nvSpPr>
        <p:spPr bwMode="auto">
          <a:xfrm>
            <a:off x="479796" y="463046"/>
            <a:ext cx="761747" cy="6013954"/>
          </a:xfrm>
          <a:prstGeom prst="rect">
            <a:avLst/>
          </a:prstGeom>
          <a:noFill/>
          <a:ln w="9525">
            <a:noFill/>
            <a:miter lim="800000"/>
          </a:ln>
        </p:spPr>
        <p:txBody>
          <a:bodyPr vert="wordArtVertRtl" wrap="none">
            <a:spAutoFit/>
          </a:bodyPr>
          <a:lstStyle/>
          <a:p>
            <a:pPr>
              <a:lnSpc>
                <a:spcPts val="4500"/>
              </a:lnSpc>
              <a:defRPr/>
            </a:pPr>
            <a:r>
              <a:rPr lang="zh-CN" altLang="en-US" sz="24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新时代中小学教师职业行为十项准则</a:t>
            </a:r>
            <a:endParaRPr lang="zh-CN" altLang="en-US" sz="240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ïṣļíḍé"/>
          <p:cNvSpPr/>
          <p:nvPr/>
        </p:nvSpPr>
        <p:spPr>
          <a:xfrm>
            <a:off x="1412875" y="1874838"/>
            <a:ext cx="687388" cy="639762"/>
          </a:xfrm>
          <a:custGeom>
            <a:avLst/>
            <a:gdLst/>
            <a:ahLst/>
            <a:cxnLst>
              <a:cxn ang="0">
                <a:pos x="3606387" y="137974221"/>
              </a:cxn>
              <a:cxn ang="0">
                <a:pos x="713749" y="137974221"/>
              </a:cxn>
              <a:cxn ang="0">
                <a:pos x="3499841" y="83216346"/>
              </a:cxn>
              <a:cxn ang="0">
                <a:pos x="3606387" y="76599096"/>
              </a:cxn>
              <a:cxn ang="0">
                <a:pos x="315275" y="89006232"/>
              </a:cxn>
              <a:cxn ang="0">
                <a:pos x="208717" y="76599096"/>
              </a:cxn>
              <a:cxn ang="0">
                <a:pos x="2368743" y="83050383"/>
              </a:cxn>
              <a:cxn ang="0">
                <a:pos x="1574797" y="149901766"/>
              </a:cxn>
              <a:cxn ang="0">
                <a:pos x="1320848" y="75852073"/>
              </a:cxn>
              <a:cxn ang="0">
                <a:pos x="3521730" y="64108823"/>
              </a:cxn>
              <a:cxn ang="0">
                <a:pos x="294842" y="49137059"/>
              </a:cxn>
              <a:cxn ang="0">
                <a:pos x="1943877" y="40278220"/>
              </a:cxn>
              <a:cxn ang="0">
                <a:pos x="2129209" y="56255718"/>
              </a:cxn>
              <a:cxn ang="0">
                <a:pos x="1920520" y="42927365"/>
              </a:cxn>
              <a:cxn ang="0">
                <a:pos x="1844858" y="65679547"/>
              </a:cxn>
              <a:cxn ang="0">
                <a:pos x="1614271" y="65679547"/>
              </a:cxn>
              <a:cxn ang="0">
                <a:pos x="1420167" y="50124500"/>
              </a:cxn>
              <a:cxn ang="0">
                <a:pos x="1449361" y="46235708"/>
              </a:cxn>
              <a:cxn ang="0">
                <a:pos x="1872590" y="40278220"/>
              </a:cxn>
              <a:cxn ang="0">
                <a:pos x="3123264" y="68161798"/>
              </a:cxn>
              <a:cxn ang="0">
                <a:pos x="3221060" y="36977690"/>
              </a:cxn>
              <a:cxn ang="0">
                <a:pos x="3683748" y="40038480"/>
              </a:cxn>
              <a:cxn ang="0">
                <a:pos x="3726076" y="43429784"/>
              </a:cxn>
              <a:cxn ang="0">
                <a:pos x="3704183" y="70395046"/>
              </a:cxn>
              <a:cxn ang="0">
                <a:pos x="3815113" y="92314848"/>
              </a:cxn>
              <a:cxn ang="0">
                <a:pos x="2997734" y="149885435"/>
              </a:cxn>
              <a:cxn ang="0">
                <a:pos x="2745232" y="144343108"/>
              </a:cxn>
              <a:cxn ang="0">
                <a:pos x="2539426" y="97360580"/>
              </a:cxn>
              <a:cxn ang="0">
                <a:pos x="2822584" y="50377700"/>
              </a:cxn>
              <a:cxn ang="0">
                <a:pos x="2225608" y="59228358"/>
              </a:cxn>
              <a:cxn ang="0">
                <a:pos x="2117605" y="65680337"/>
              </a:cxn>
              <a:cxn ang="0">
                <a:pos x="2281078" y="48144506"/>
              </a:cxn>
              <a:cxn ang="0">
                <a:pos x="2339458" y="47069153"/>
              </a:cxn>
              <a:cxn ang="0">
                <a:pos x="594061" y="36977690"/>
              </a:cxn>
              <a:cxn ang="0">
                <a:pos x="691863" y="68161798"/>
              </a:cxn>
              <a:cxn ang="0">
                <a:pos x="1065510" y="39293612"/>
              </a:cxn>
              <a:cxn ang="0">
                <a:pos x="1122447" y="42436941"/>
              </a:cxn>
              <a:cxn ang="0">
                <a:pos x="1132662" y="69650662"/>
              </a:cxn>
              <a:cxn ang="0">
                <a:pos x="1148719" y="83381566"/>
              </a:cxn>
              <a:cxn ang="0">
                <a:pos x="902039" y="48806351"/>
              </a:cxn>
              <a:cxn ang="0">
                <a:pos x="1320950" y="143598805"/>
              </a:cxn>
              <a:cxn ang="0">
                <a:pos x="1030482" y="103646847"/>
              </a:cxn>
              <a:cxn ang="0">
                <a:pos x="105089" y="149885435"/>
              </a:cxn>
              <a:cxn ang="0">
                <a:pos x="0" y="76681684"/>
              </a:cxn>
              <a:cxn ang="0">
                <a:pos x="83199" y="66424658"/>
              </a:cxn>
              <a:cxn ang="0">
                <a:pos x="93414" y="42436941"/>
              </a:cxn>
              <a:cxn ang="0">
                <a:pos x="150342" y="39293612"/>
              </a:cxn>
              <a:cxn ang="0">
                <a:pos x="2155546" y="23740852"/>
              </a:cxn>
              <a:cxn ang="0">
                <a:pos x="3207187" y="0"/>
              </a:cxn>
              <a:cxn ang="0">
                <a:pos x="3207187" y="0"/>
              </a:cxn>
              <a:cxn ang="0">
                <a:pos x="343177" y="16461388"/>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pic>
        <p:nvPicPr>
          <p:cNvPr id="12" name="圆角矩形 4"/>
          <p:cNvPicPr/>
          <p:nvPr/>
        </p:nvPicPr>
        <p:blipFill>
          <a:blip r:embed="rId1"/>
          <a:stretch>
            <a:fillRect/>
          </a:stretch>
        </p:blipFill>
        <p:spPr>
          <a:xfrm>
            <a:off x="2286000" y="381000"/>
            <a:ext cx="6629400" cy="6248400"/>
          </a:xfrm>
          <a:prstGeom prst="rect">
            <a:avLst/>
          </a:prstGeom>
          <a:solidFill>
            <a:srgbClr val="FFCCFF"/>
          </a:solidFill>
          <a:ln w="9525">
            <a:noFill/>
          </a:ln>
        </p:spPr>
      </p:pic>
      <p:sp>
        <p:nvSpPr>
          <p:cNvPr id="13" name="Rectangle 2"/>
          <p:cNvSpPr txBox="1"/>
          <p:nvPr/>
        </p:nvSpPr>
        <p:spPr>
          <a:xfrm>
            <a:off x="2514600" y="687705"/>
            <a:ext cx="6026150" cy="5446395"/>
          </a:xfrm>
          <a:prstGeom prst="rect">
            <a:avLst/>
          </a:prstGeom>
          <a:noFill/>
          <a:ln w="9525">
            <a:noFill/>
          </a:ln>
        </p:spPr>
        <p:txBody>
          <a:bodyPr anchor="b" anchorCtr="0">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2800" b="1" dirty="0">
                <a:solidFill>
                  <a:srgbClr val="FF0000"/>
                </a:solidFill>
                <a:latin typeface="方正姚体" panose="02010601030101010101" pitchFamily="2" charset="-122"/>
                <a:ea typeface="方正姚体" panose="02010601030101010101" pitchFamily="2" charset="-122"/>
              </a:rPr>
              <a:t>新时代高校教师职业行为十项准则</a:t>
            </a:r>
            <a:endParaRPr lang="en-US" altLang="zh-CN" sz="28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800" b="1" dirty="0">
                <a:solidFill>
                  <a:srgbClr val="FF0000"/>
                </a:solidFill>
                <a:latin typeface="方正姚体" panose="02010601030101010101" pitchFamily="2" charset="-122"/>
                <a:ea typeface="方正姚体" panose="02010601030101010101" pitchFamily="2" charset="-122"/>
              </a:rPr>
              <a:t>（</a:t>
            </a:r>
            <a:r>
              <a:rPr lang="en-US" altLang="zh-CN" sz="2800" b="1" dirty="0">
                <a:solidFill>
                  <a:srgbClr val="FF0000"/>
                </a:solidFill>
                <a:latin typeface="方正姚体" panose="02010601030101010101" pitchFamily="2" charset="-122"/>
                <a:ea typeface="方正姚体" panose="02010601030101010101" pitchFamily="2" charset="-122"/>
              </a:rPr>
              <a:t>2018</a:t>
            </a:r>
            <a:r>
              <a:rPr lang="zh-CN" altLang="en-US" sz="2800" b="1" dirty="0">
                <a:solidFill>
                  <a:srgbClr val="FF0000"/>
                </a:solidFill>
                <a:latin typeface="方正姚体" panose="02010601030101010101" pitchFamily="2" charset="-122"/>
                <a:ea typeface="方正姚体" panose="02010601030101010101" pitchFamily="2" charset="-122"/>
              </a:rPr>
              <a:t>年）</a:t>
            </a:r>
            <a:endParaRPr lang="en-US" altLang="zh-CN" sz="28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endParaRPr lang="en-US" altLang="zh-CN" sz="28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一、坚定政治方向。</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二、自觉爱国守法。</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三、传播优秀文化。</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四、潜心教书育人。</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五、关心爱护学生。</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六、坚持言行雅正。</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七、</a:t>
            </a:r>
            <a:r>
              <a:rPr lang="zh-CN" altLang="en-US" sz="2400" b="1" dirty="0">
                <a:solidFill>
                  <a:srgbClr val="0000FF"/>
                </a:solidFill>
                <a:latin typeface="方正姚体" panose="02010601030101010101" pitchFamily="2" charset="-122"/>
                <a:ea typeface="方正姚体" panose="02010601030101010101" pitchFamily="2" charset="-122"/>
              </a:rPr>
              <a:t>遵守学术规范</a:t>
            </a:r>
            <a:r>
              <a:rPr lang="zh-CN" altLang="en-US" sz="2400" b="1" dirty="0">
                <a:solidFill>
                  <a:srgbClr val="FF0000"/>
                </a:solidFill>
                <a:latin typeface="方正姚体" panose="02010601030101010101" pitchFamily="2" charset="-122"/>
                <a:ea typeface="方正姚体" panose="02010601030101010101" pitchFamily="2" charset="-122"/>
              </a:rPr>
              <a:t>。</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八、秉持公平诚信。</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九、坚守廉洁自律。</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十、</a:t>
            </a:r>
            <a:r>
              <a:rPr lang="zh-CN" altLang="en-US" sz="2400" b="1" dirty="0">
                <a:solidFill>
                  <a:srgbClr val="0000FF"/>
                </a:solidFill>
                <a:latin typeface="方正姚体" panose="02010601030101010101" pitchFamily="2" charset="-122"/>
                <a:ea typeface="方正姚体" panose="02010601030101010101" pitchFamily="2" charset="-122"/>
              </a:rPr>
              <a:t>积极奉献社会</a:t>
            </a:r>
            <a:r>
              <a:rPr lang="zh-CN" altLang="en-US" sz="2400" b="1" dirty="0">
                <a:solidFill>
                  <a:srgbClr val="FF0000"/>
                </a:solidFill>
                <a:latin typeface="方正姚体" panose="02010601030101010101" pitchFamily="2" charset="-122"/>
                <a:ea typeface="方正姚体" panose="02010601030101010101" pitchFamily="2" charset="-122"/>
              </a:rPr>
              <a:t>。</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endParaRPr lang="zh-CN" altLang="en-US" sz="2400" b="1" dirty="0">
              <a:solidFill>
                <a:srgbClr val="FF0000"/>
              </a:solidFill>
              <a:latin typeface="方正姚体" panose="02010601030101010101" pitchFamily="2" charset="-122"/>
              <a:ea typeface="方正姚体" panose="02010601030101010101" pitchFamily="2" charset="-122"/>
            </a:endParaRPr>
          </a:p>
        </p:txBody>
      </p:sp>
      <p:sp>
        <p:nvSpPr>
          <p:cNvPr id="14" name="文本框 1"/>
          <p:cNvSpPr txBox="1">
            <a:spLocks noChangeArrowheads="1"/>
          </p:cNvSpPr>
          <p:nvPr/>
        </p:nvSpPr>
        <p:spPr bwMode="auto">
          <a:xfrm>
            <a:off x="479796" y="463046"/>
            <a:ext cx="761747" cy="5643853"/>
          </a:xfrm>
          <a:prstGeom prst="rect">
            <a:avLst/>
          </a:prstGeom>
          <a:noFill/>
          <a:ln w="9525">
            <a:noFill/>
            <a:miter lim="800000"/>
          </a:ln>
        </p:spPr>
        <p:txBody>
          <a:bodyPr vert="wordArtVertRtl" wrap="none">
            <a:spAutoFit/>
          </a:bodyPr>
          <a:lstStyle/>
          <a:p>
            <a:pPr marR="0" defTabSz="914400">
              <a:lnSpc>
                <a:spcPts val="4500"/>
              </a:lnSpc>
              <a:buClrTx/>
              <a:buSzTx/>
              <a:buFontTx/>
              <a:buNone/>
              <a:defRPr/>
            </a:pPr>
            <a:r>
              <a:rPr kumimoji="0" lang="zh-CN" altLang="en-US" sz="24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新时代高校教师职业行为十项准则</a:t>
            </a:r>
            <a:endParaRPr kumimoji="0" lang="zh-CN" altLang="en-US" sz="24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ïṣļíḍé"/>
          <p:cNvSpPr/>
          <p:nvPr/>
        </p:nvSpPr>
        <p:spPr>
          <a:xfrm>
            <a:off x="1412875" y="1874838"/>
            <a:ext cx="687388" cy="639762"/>
          </a:xfrm>
          <a:custGeom>
            <a:avLst/>
            <a:gdLst/>
            <a:ahLst/>
            <a:cxnLst>
              <a:cxn ang="0">
                <a:pos x="2428340" y="39098805"/>
              </a:cxn>
              <a:cxn ang="0">
                <a:pos x="480599" y="39098805"/>
              </a:cxn>
              <a:cxn ang="0">
                <a:pos x="2356598" y="23581649"/>
              </a:cxn>
              <a:cxn ang="0">
                <a:pos x="2428340" y="21706469"/>
              </a:cxn>
              <a:cxn ang="0">
                <a:pos x="212289" y="25222373"/>
              </a:cxn>
              <a:cxn ang="0">
                <a:pos x="140539" y="21706469"/>
              </a:cxn>
              <a:cxn ang="0">
                <a:pos x="1594980" y="23534619"/>
              </a:cxn>
              <a:cxn ang="0">
                <a:pos x="1060381" y="42478804"/>
              </a:cxn>
              <a:cxn ang="0">
                <a:pos x="889386" y="21494779"/>
              </a:cxn>
              <a:cxn ang="0">
                <a:pos x="2371337" y="18167005"/>
              </a:cxn>
              <a:cxn ang="0">
                <a:pos x="198530" y="13924342"/>
              </a:cxn>
              <a:cxn ang="0">
                <a:pos x="1308898" y="11413946"/>
              </a:cxn>
              <a:cxn ang="0">
                <a:pos x="1433691" y="15941611"/>
              </a:cxn>
              <a:cxn ang="0">
                <a:pos x="1293171" y="12164654"/>
              </a:cxn>
              <a:cxn ang="0">
                <a:pos x="1242225" y="18612113"/>
              </a:cxn>
              <a:cxn ang="0">
                <a:pos x="1086960" y="18612113"/>
              </a:cxn>
              <a:cxn ang="0">
                <a:pos x="956262" y="14204161"/>
              </a:cxn>
              <a:cxn ang="0">
                <a:pos x="975919" y="13102164"/>
              </a:cxn>
              <a:cxn ang="0">
                <a:pos x="1260898" y="11413946"/>
              </a:cxn>
              <a:cxn ang="0">
                <a:pos x="2103032" y="19315527"/>
              </a:cxn>
              <a:cxn ang="0">
                <a:pos x="2168882" y="10478649"/>
              </a:cxn>
              <a:cxn ang="0">
                <a:pos x="2480431" y="11346009"/>
              </a:cxn>
              <a:cxn ang="0">
                <a:pos x="2508932" y="12307028"/>
              </a:cxn>
              <a:cxn ang="0">
                <a:pos x="2494191" y="19948380"/>
              </a:cxn>
              <a:cxn ang="0">
                <a:pos x="2568885" y="26159961"/>
              </a:cxn>
              <a:cxn ang="0">
                <a:pos x="2018507" y="42474176"/>
              </a:cxn>
              <a:cxn ang="0">
                <a:pos x="1848487" y="40903605"/>
              </a:cxn>
              <a:cxn ang="0">
                <a:pos x="1709908" y="27589808"/>
              </a:cxn>
              <a:cxn ang="0">
                <a:pos x="1900571" y="14275912"/>
              </a:cxn>
              <a:cxn ang="0">
                <a:pos x="1498601" y="16783990"/>
              </a:cxn>
              <a:cxn ang="0">
                <a:pos x="1425877" y="18612337"/>
              </a:cxn>
              <a:cxn ang="0">
                <a:pos x="1535951" y="13643075"/>
              </a:cxn>
              <a:cxn ang="0">
                <a:pos x="1575261" y="13338344"/>
              </a:cxn>
              <a:cxn ang="0">
                <a:pos x="400008" y="10478649"/>
              </a:cxn>
              <a:cxn ang="0">
                <a:pos x="465862" y="19315527"/>
              </a:cxn>
              <a:cxn ang="0">
                <a:pos x="717455" y="11134930"/>
              </a:cxn>
              <a:cxn ang="0">
                <a:pos x="755793" y="12025679"/>
              </a:cxn>
              <a:cxn ang="0">
                <a:pos x="762671" y="19737438"/>
              </a:cxn>
              <a:cxn ang="0">
                <a:pos x="773484" y="23628469"/>
              </a:cxn>
              <a:cxn ang="0">
                <a:pos x="607383" y="13830627"/>
              </a:cxn>
              <a:cxn ang="0">
                <a:pos x="889454" y="40692686"/>
              </a:cxn>
              <a:cxn ang="0">
                <a:pos x="693870" y="29371196"/>
              </a:cxn>
              <a:cxn ang="0">
                <a:pos x="70761" y="42474176"/>
              </a:cxn>
              <a:cxn ang="0">
                <a:pos x="0" y="21729872"/>
              </a:cxn>
              <a:cxn ang="0">
                <a:pos x="56022" y="18823261"/>
              </a:cxn>
              <a:cxn ang="0">
                <a:pos x="62899" y="12025679"/>
              </a:cxn>
              <a:cxn ang="0">
                <a:pos x="101232" y="11134930"/>
              </a:cxn>
              <a:cxn ang="0">
                <a:pos x="1451425" y="6727626"/>
              </a:cxn>
              <a:cxn ang="0">
                <a:pos x="2159541" y="0"/>
              </a:cxn>
              <a:cxn ang="0">
                <a:pos x="2159541" y="0"/>
              </a:cxn>
              <a:cxn ang="0">
                <a:pos x="231076" y="4664789"/>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6" y="304800"/>
            <a:ext cx="761747" cy="6013954"/>
          </a:xfrm>
          <a:prstGeom prst="rect">
            <a:avLst/>
          </a:prstGeom>
          <a:noFill/>
          <a:ln w="9525">
            <a:noFill/>
            <a:miter lim="800000"/>
          </a:ln>
        </p:spPr>
        <p:txBody>
          <a:bodyPr vert="wordArtVertRtl" wrap="none">
            <a:spAutoFit/>
          </a:bodyPr>
          <a:lstStyle/>
          <a:p>
            <a:pPr marR="0" defTabSz="914400">
              <a:lnSpc>
                <a:spcPts val="4500"/>
              </a:lnSpc>
              <a:buClrTx/>
              <a:buSzTx/>
              <a:buFontTx/>
              <a:buNone/>
              <a:defRPr/>
            </a:pPr>
            <a:r>
              <a:rPr kumimoji="0" lang="zh-CN" altLang="en-US" sz="24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新时代幼儿园教师职业行为十项准则</a:t>
            </a:r>
            <a:endParaRPr kumimoji="0" lang="zh-CN" altLang="en-US" sz="24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pic>
        <p:nvPicPr>
          <p:cNvPr id="12" name="圆角矩形 4"/>
          <p:cNvPicPr/>
          <p:nvPr/>
        </p:nvPicPr>
        <p:blipFill>
          <a:blip r:embed="rId1"/>
          <a:stretch>
            <a:fillRect/>
          </a:stretch>
        </p:blipFill>
        <p:spPr>
          <a:xfrm>
            <a:off x="2286000" y="381000"/>
            <a:ext cx="6629400" cy="6248400"/>
          </a:xfrm>
          <a:prstGeom prst="rect">
            <a:avLst/>
          </a:prstGeom>
          <a:solidFill>
            <a:srgbClr val="FFCCFF"/>
          </a:solidFill>
          <a:ln w="9525">
            <a:noFill/>
          </a:ln>
        </p:spPr>
      </p:pic>
      <p:sp>
        <p:nvSpPr>
          <p:cNvPr id="13" name="Rectangle 2"/>
          <p:cNvSpPr txBox="1"/>
          <p:nvPr/>
        </p:nvSpPr>
        <p:spPr>
          <a:xfrm>
            <a:off x="2514600" y="685800"/>
            <a:ext cx="6026150" cy="5448300"/>
          </a:xfrm>
          <a:prstGeom prst="rect">
            <a:avLst/>
          </a:prstGeom>
          <a:noFill/>
          <a:ln w="9525">
            <a:noFill/>
          </a:ln>
        </p:spPr>
        <p:txBody>
          <a:bodyPr anchor="b" anchorCtr="0">
            <a:spAutoFit/>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2800" b="1" dirty="0">
                <a:solidFill>
                  <a:srgbClr val="FF0000"/>
                </a:solidFill>
                <a:latin typeface="方正姚体" panose="02010601030101010101" pitchFamily="2" charset="-122"/>
                <a:ea typeface="方正姚体" panose="02010601030101010101" pitchFamily="2" charset="-122"/>
              </a:rPr>
              <a:t>新时代幼儿园教师职业行为十项准则</a:t>
            </a:r>
            <a:endParaRPr lang="en-US" altLang="zh-CN" sz="28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800" b="1" dirty="0">
                <a:solidFill>
                  <a:srgbClr val="FF0000"/>
                </a:solidFill>
                <a:latin typeface="方正姚体" panose="02010601030101010101" pitchFamily="2" charset="-122"/>
                <a:ea typeface="方正姚体" panose="02010601030101010101" pitchFamily="2" charset="-122"/>
              </a:rPr>
              <a:t>（</a:t>
            </a:r>
            <a:r>
              <a:rPr lang="en-US" altLang="zh-CN" sz="2800" b="1" dirty="0">
                <a:solidFill>
                  <a:srgbClr val="FF0000"/>
                </a:solidFill>
                <a:latin typeface="方正姚体" panose="02010601030101010101" pitchFamily="2" charset="-122"/>
                <a:ea typeface="方正姚体" panose="02010601030101010101" pitchFamily="2" charset="-122"/>
              </a:rPr>
              <a:t>2018</a:t>
            </a:r>
            <a:r>
              <a:rPr lang="zh-CN" altLang="en-US" sz="2800" b="1" dirty="0">
                <a:solidFill>
                  <a:srgbClr val="FF0000"/>
                </a:solidFill>
                <a:latin typeface="方正姚体" panose="02010601030101010101" pitchFamily="2" charset="-122"/>
                <a:ea typeface="方正姚体" panose="02010601030101010101" pitchFamily="2" charset="-122"/>
              </a:rPr>
              <a:t>年）</a:t>
            </a:r>
            <a:endParaRPr lang="en-US" altLang="zh-CN" sz="28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endParaRPr lang="en-US" altLang="zh-CN" sz="28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一、坚定政治方向。</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二、自觉爱国守法。</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三、传播优秀文化。</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四、潜心</a:t>
            </a:r>
            <a:r>
              <a:rPr lang="zh-CN" altLang="en-US" sz="2400" b="1" dirty="0">
                <a:solidFill>
                  <a:srgbClr val="0000FF"/>
                </a:solidFill>
                <a:latin typeface="方正姚体" panose="02010601030101010101" pitchFamily="2" charset="-122"/>
                <a:ea typeface="方正姚体" panose="02010601030101010101" pitchFamily="2" charset="-122"/>
              </a:rPr>
              <a:t>培幼</a:t>
            </a:r>
            <a:r>
              <a:rPr lang="zh-CN" altLang="en-US" sz="2400" b="1" dirty="0">
                <a:solidFill>
                  <a:srgbClr val="FF0000"/>
                </a:solidFill>
                <a:latin typeface="方正姚体" panose="02010601030101010101" pitchFamily="2" charset="-122"/>
                <a:ea typeface="方正姚体" panose="02010601030101010101" pitchFamily="2" charset="-122"/>
              </a:rPr>
              <a:t>育人。</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a:t>
            </a:r>
            <a:r>
              <a:rPr lang="zh-CN" altLang="en-US" sz="2400" b="1" dirty="0">
                <a:solidFill>
                  <a:srgbClr val="0000FF"/>
                </a:solidFill>
                <a:latin typeface="方正姚体" panose="02010601030101010101" pitchFamily="2" charset="-122"/>
                <a:ea typeface="方正姚体" panose="02010601030101010101" pitchFamily="2" charset="-122"/>
              </a:rPr>
              <a:t>六</a:t>
            </a:r>
            <a:r>
              <a:rPr lang="zh-CN" altLang="en-US" sz="2400" b="1" dirty="0">
                <a:solidFill>
                  <a:srgbClr val="FF0000"/>
                </a:solidFill>
                <a:latin typeface="方正姚体" panose="02010601030101010101" pitchFamily="2" charset="-122"/>
                <a:ea typeface="方正姚体" panose="02010601030101010101" pitchFamily="2" charset="-122"/>
              </a:rPr>
              <a:t>、关心爱护</a:t>
            </a:r>
            <a:r>
              <a:rPr lang="zh-CN" altLang="en-US" sz="2400" b="1" dirty="0">
                <a:solidFill>
                  <a:srgbClr val="0000FF"/>
                </a:solidFill>
                <a:latin typeface="方正姚体" panose="02010601030101010101" pitchFamily="2" charset="-122"/>
                <a:ea typeface="方正姚体" panose="02010601030101010101" pitchFamily="2" charset="-122"/>
              </a:rPr>
              <a:t>幼儿</a:t>
            </a:r>
            <a:r>
              <a:rPr lang="zh-CN" altLang="en-US" sz="2400" b="1" dirty="0">
                <a:solidFill>
                  <a:srgbClr val="FF0000"/>
                </a:solidFill>
                <a:latin typeface="方正姚体" panose="02010601030101010101" pitchFamily="2" charset="-122"/>
                <a:ea typeface="方正姚体" panose="02010601030101010101" pitchFamily="2" charset="-122"/>
              </a:rPr>
              <a:t>。</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a:t>
            </a:r>
            <a:r>
              <a:rPr lang="zh-CN" altLang="en-US" sz="2400" b="1" dirty="0">
                <a:solidFill>
                  <a:srgbClr val="0000FF"/>
                </a:solidFill>
                <a:latin typeface="方正姚体" panose="02010601030101010101" pitchFamily="2" charset="-122"/>
                <a:ea typeface="方正姚体" panose="02010601030101010101" pitchFamily="2" charset="-122"/>
              </a:rPr>
              <a:t>五</a:t>
            </a:r>
            <a:r>
              <a:rPr lang="zh-CN" altLang="en-US" sz="2400" b="1" dirty="0">
                <a:solidFill>
                  <a:srgbClr val="FF0000"/>
                </a:solidFill>
                <a:latin typeface="方正姚体" panose="02010601030101010101" pitchFamily="2" charset="-122"/>
                <a:ea typeface="方正姚体" panose="02010601030101010101" pitchFamily="2" charset="-122"/>
              </a:rPr>
              <a:t>、加强安全防范。</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七、</a:t>
            </a:r>
            <a:r>
              <a:rPr lang="zh-CN" altLang="en-US" sz="2400" b="1" dirty="0">
                <a:solidFill>
                  <a:srgbClr val="0000FF"/>
                </a:solidFill>
                <a:latin typeface="方正姚体" panose="02010601030101010101" pitchFamily="2" charset="-122"/>
                <a:ea typeface="方正姚体" panose="02010601030101010101" pitchFamily="2" charset="-122"/>
              </a:rPr>
              <a:t>遵循幼教规律</a:t>
            </a:r>
            <a:r>
              <a:rPr lang="zh-CN" altLang="en-US" sz="2400" b="1" dirty="0">
                <a:solidFill>
                  <a:srgbClr val="FF0000"/>
                </a:solidFill>
                <a:latin typeface="方正姚体" panose="02010601030101010101" pitchFamily="2" charset="-122"/>
                <a:ea typeface="方正姚体" panose="02010601030101010101" pitchFamily="2" charset="-122"/>
              </a:rPr>
              <a:t>。</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八、秉持公平诚信。</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九、坚守廉洁自律。</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r>
              <a:rPr lang="zh-CN" altLang="en-US" sz="2400" b="1" dirty="0">
                <a:solidFill>
                  <a:srgbClr val="FF0000"/>
                </a:solidFill>
                <a:latin typeface="方正姚体" panose="02010601030101010101" pitchFamily="2" charset="-122"/>
                <a:ea typeface="方正姚体" panose="02010601030101010101" pitchFamily="2" charset="-122"/>
              </a:rPr>
              <a:t>  十、规范</a:t>
            </a:r>
            <a:r>
              <a:rPr lang="zh-CN" altLang="en-US" sz="2400" b="1" dirty="0">
                <a:solidFill>
                  <a:srgbClr val="0000FF"/>
                </a:solidFill>
                <a:latin typeface="方正姚体" panose="02010601030101010101" pitchFamily="2" charset="-122"/>
                <a:ea typeface="方正姚体" panose="02010601030101010101" pitchFamily="2" charset="-122"/>
              </a:rPr>
              <a:t>保</a:t>
            </a:r>
            <a:r>
              <a:rPr lang="zh-CN" altLang="en-US" sz="2400" b="1" dirty="0">
                <a:solidFill>
                  <a:srgbClr val="FF0000"/>
                </a:solidFill>
                <a:latin typeface="方正姚体" panose="02010601030101010101" pitchFamily="2" charset="-122"/>
                <a:ea typeface="方正姚体" panose="02010601030101010101" pitchFamily="2" charset="-122"/>
              </a:rPr>
              <a:t>教行为。</a:t>
            </a:r>
            <a:endParaRPr lang="en-US" altLang="zh-CN" sz="2400" b="1" dirty="0">
              <a:solidFill>
                <a:srgbClr val="FF0000"/>
              </a:solidFill>
              <a:latin typeface="方正姚体" panose="02010601030101010101" pitchFamily="2" charset="-122"/>
              <a:ea typeface="方正姚体" panose="02010601030101010101" pitchFamily="2" charset="-122"/>
            </a:endParaRPr>
          </a:p>
          <a:p>
            <a:pPr marL="0" lvl="0" indent="0" algn="ctr" eaLnBrk="1" hangingPunct="1">
              <a:spcBef>
                <a:spcPct val="0"/>
              </a:spcBef>
              <a:buNone/>
            </a:pPr>
            <a:endParaRPr lang="zh-CN" altLang="en-US" sz="2400" b="1" dirty="0">
              <a:solidFill>
                <a:srgbClr val="FF0000"/>
              </a:solidFill>
              <a:latin typeface="方正姚体" panose="02010601030101010101" pitchFamily="2" charset="-122"/>
              <a:ea typeface="方正姚体" panose="02010601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ïṣļíḍé"/>
          <p:cNvSpPr/>
          <p:nvPr/>
        </p:nvSpPr>
        <p:spPr>
          <a:xfrm>
            <a:off x="1412875" y="1874838"/>
            <a:ext cx="687388" cy="639762"/>
          </a:xfrm>
          <a:custGeom>
            <a:avLst/>
            <a:gdLst/>
            <a:ahLst/>
            <a:cxnLst>
              <a:cxn ang="0">
                <a:pos x="2428340" y="39098805"/>
              </a:cxn>
              <a:cxn ang="0">
                <a:pos x="480599" y="39098805"/>
              </a:cxn>
              <a:cxn ang="0">
                <a:pos x="2356598" y="23581649"/>
              </a:cxn>
              <a:cxn ang="0">
                <a:pos x="2428340" y="21706469"/>
              </a:cxn>
              <a:cxn ang="0">
                <a:pos x="212289" y="25222373"/>
              </a:cxn>
              <a:cxn ang="0">
                <a:pos x="140539" y="21706469"/>
              </a:cxn>
              <a:cxn ang="0">
                <a:pos x="1594980" y="23534619"/>
              </a:cxn>
              <a:cxn ang="0">
                <a:pos x="1060381" y="42478804"/>
              </a:cxn>
              <a:cxn ang="0">
                <a:pos x="889386" y="21494779"/>
              </a:cxn>
              <a:cxn ang="0">
                <a:pos x="2371337" y="18167005"/>
              </a:cxn>
              <a:cxn ang="0">
                <a:pos x="198530" y="13924342"/>
              </a:cxn>
              <a:cxn ang="0">
                <a:pos x="1308898" y="11413946"/>
              </a:cxn>
              <a:cxn ang="0">
                <a:pos x="1433691" y="15941611"/>
              </a:cxn>
              <a:cxn ang="0">
                <a:pos x="1293171" y="12164654"/>
              </a:cxn>
              <a:cxn ang="0">
                <a:pos x="1242225" y="18612113"/>
              </a:cxn>
              <a:cxn ang="0">
                <a:pos x="1086960" y="18612113"/>
              </a:cxn>
              <a:cxn ang="0">
                <a:pos x="956262" y="14204161"/>
              </a:cxn>
              <a:cxn ang="0">
                <a:pos x="975919" y="13102164"/>
              </a:cxn>
              <a:cxn ang="0">
                <a:pos x="1260898" y="11413946"/>
              </a:cxn>
              <a:cxn ang="0">
                <a:pos x="2103032" y="19315527"/>
              </a:cxn>
              <a:cxn ang="0">
                <a:pos x="2168882" y="10478649"/>
              </a:cxn>
              <a:cxn ang="0">
                <a:pos x="2480431" y="11346009"/>
              </a:cxn>
              <a:cxn ang="0">
                <a:pos x="2508932" y="12307028"/>
              </a:cxn>
              <a:cxn ang="0">
                <a:pos x="2494191" y="19948380"/>
              </a:cxn>
              <a:cxn ang="0">
                <a:pos x="2568885" y="26159961"/>
              </a:cxn>
              <a:cxn ang="0">
                <a:pos x="2018507" y="42474176"/>
              </a:cxn>
              <a:cxn ang="0">
                <a:pos x="1848487" y="40903605"/>
              </a:cxn>
              <a:cxn ang="0">
                <a:pos x="1709908" y="27589808"/>
              </a:cxn>
              <a:cxn ang="0">
                <a:pos x="1900571" y="14275912"/>
              </a:cxn>
              <a:cxn ang="0">
                <a:pos x="1498601" y="16783990"/>
              </a:cxn>
              <a:cxn ang="0">
                <a:pos x="1425877" y="18612337"/>
              </a:cxn>
              <a:cxn ang="0">
                <a:pos x="1535951" y="13643075"/>
              </a:cxn>
              <a:cxn ang="0">
                <a:pos x="1575261" y="13338344"/>
              </a:cxn>
              <a:cxn ang="0">
                <a:pos x="400008" y="10478649"/>
              </a:cxn>
              <a:cxn ang="0">
                <a:pos x="465862" y="19315527"/>
              </a:cxn>
              <a:cxn ang="0">
                <a:pos x="717455" y="11134930"/>
              </a:cxn>
              <a:cxn ang="0">
                <a:pos x="755793" y="12025679"/>
              </a:cxn>
              <a:cxn ang="0">
                <a:pos x="762671" y="19737438"/>
              </a:cxn>
              <a:cxn ang="0">
                <a:pos x="773484" y="23628469"/>
              </a:cxn>
              <a:cxn ang="0">
                <a:pos x="607383" y="13830627"/>
              </a:cxn>
              <a:cxn ang="0">
                <a:pos x="889454" y="40692686"/>
              </a:cxn>
              <a:cxn ang="0">
                <a:pos x="693870" y="29371196"/>
              </a:cxn>
              <a:cxn ang="0">
                <a:pos x="70761" y="42474176"/>
              </a:cxn>
              <a:cxn ang="0">
                <a:pos x="0" y="21729872"/>
              </a:cxn>
              <a:cxn ang="0">
                <a:pos x="56022" y="18823261"/>
              </a:cxn>
              <a:cxn ang="0">
                <a:pos x="62899" y="12025679"/>
              </a:cxn>
              <a:cxn ang="0">
                <a:pos x="101232" y="11134930"/>
              </a:cxn>
              <a:cxn ang="0">
                <a:pos x="1451425" y="6727626"/>
              </a:cxn>
              <a:cxn ang="0">
                <a:pos x="2159541" y="0"/>
              </a:cxn>
              <a:cxn ang="0">
                <a:pos x="2159541" y="0"/>
              </a:cxn>
              <a:cxn ang="0">
                <a:pos x="231076" y="4664789"/>
              </a:cxn>
            </a:cxnLst>
            <a:rect l="0" t="0" r="0" b="0"/>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6" y="304800"/>
            <a:ext cx="761747" cy="5538439"/>
          </a:xfrm>
          <a:prstGeom prst="rect">
            <a:avLst/>
          </a:prstGeom>
          <a:noFill/>
          <a:ln w="9525">
            <a:noFill/>
            <a:miter lim="800000"/>
          </a:ln>
        </p:spPr>
        <p:txBody>
          <a:bodyPr vert="wordArtVertRtl" wrap="none">
            <a:spAutoFit/>
          </a:bodyPr>
          <a:lstStyle/>
          <a:p>
            <a:pPr marR="0" defTabSz="914400">
              <a:lnSpc>
                <a:spcPts val="4500"/>
              </a:lnSpc>
              <a:buClrTx/>
              <a:buSzTx/>
              <a:buFontTx/>
              <a:buNone/>
              <a:defRPr/>
            </a:pPr>
            <a:r>
              <a:rPr kumimoji="0" lang="zh-CN" altLang="en-US" sz="24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教师职业道德规范（以中学为例）</a:t>
            </a:r>
            <a:endParaRPr kumimoji="0" lang="zh-CN" altLang="en-US" sz="24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pic>
        <p:nvPicPr>
          <p:cNvPr id="21509" name="Picture 2"/>
          <p:cNvPicPr>
            <a:picLocks noChangeAspect="1"/>
          </p:cNvPicPr>
          <p:nvPr/>
        </p:nvPicPr>
        <p:blipFill>
          <a:blip r:embed="rId1"/>
          <a:stretch>
            <a:fillRect/>
          </a:stretch>
        </p:blipFill>
        <p:spPr>
          <a:xfrm>
            <a:off x="2009775" y="209550"/>
            <a:ext cx="7134225" cy="6438900"/>
          </a:xfrm>
          <a:prstGeom prst="rect">
            <a:avLst/>
          </a:prstGeom>
          <a:noFill/>
          <a:ln w="9525">
            <a:noFill/>
          </a:ln>
        </p:spPr>
      </p:pic>
      <p:sp>
        <p:nvSpPr>
          <p:cNvPr id="2" name="椭圆 1"/>
          <p:cNvSpPr/>
          <p:nvPr/>
        </p:nvSpPr>
        <p:spPr>
          <a:xfrm>
            <a:off x="5334000" y="3962400"/>
            <a:ext cx="7620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7" name="椭圆 6"/>
          <p:cNvSpPr/>
          <p:nvPr/>
        </p:nvSpPr>
        <p:spPr>
          <a:xfrm>
            <a:off x="4267200" y="2195513"/>
            <a:ext cx="762000" cy="776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9" name="椭圆 8"/>
          <p:cNvSpPr/>
          <p:nvPr/>
        </p:nvSpPr>
        <p:spPr>
          <a:xfrm>
            <a:off x="5334000" y="2195513"/>
            <a:ext cx="762000" cy="776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10" name="椭圆 9"/>
          <p:cNvSpPr/>
          <p:nvPr/>
        </p:nvSpPr>
        <p:spPr>
          <a:xfrm>
            <a:off x="2819400" y="4953000"/>
            <a:ext cx="16764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121144"/>
            <a:ext cx="761747" cy="6508256"/>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lang="zh-CN" altLang="en-US" sz="320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坚定政治方向 自觉</a:t>
            </a:r>
            <a:r>
              <a:rPr kumimoji="0" lang="zh-CN" altLang="en-US" sz="3200" kern="1200" cap="none" spc="0" normalizeH="0" baseline="0" noProof="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爱国爱教</a:t>
            </a:r>
            <a:endParaRPr kumimoji="0" lang="zh-CN" altLang="en-US" sz="32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2773" name="矩形 2"/>
          <p:cNvSpPr/>
          <p:nvPr/>
        </p:nvSpPr>
        <p:spPr>
          <a:xfrm>
            <a:off x="1981200" y="-76200"/>
            <a:ext cx="7162800" cy="4832092"/>
          </a:xfrm>
          <a:prstGeom prst="rect">
            <a:avLst/>
          </a:prstGeom>
          <a:noFill/>
          <a:ln w="9525">
            <a:noFill/>
          </a:ln>
        </p:spPr>
        <p:txBody>
          <a:bodyPr wrap="square">
            <a:spAutoFit/>
          </a:bodyPr>
          <a:lstStyle/>
          <a:p>
            <a:pPr lvl="0">
              <a:defRPr/>
            </a:pPr>
            <a:endParaRPr kumimoji="0" lang="en-US" altLang="zh-CN" sz="2800" b="1" i="0" u="none" strike="noStrike" kern="1200" cap="none" spc="0" normalizeH="0" baseline="0" noProof="0" dirty="0">
              <a:ln>
                <a:noFill/>
              </a:ln>
              <a:solidFill>
                <a:srgbClr val="0C0C0C"/>
              </a:solidFill>
              <a:effectLst/>
              <a:uLnTx/>
              <a:uFillTx/>
              <a:latin typeface="Arial" panose="020B0604020202020204" pitchFamily="34" charset="0"/>
              <a:ea typeface="宋体" panose="02010600030101010101" pitchFamily="2" charset="-122"/>
              <a:cs typeface="+mn-cs"/>
            </a:endParaRPr>
          </a:p>
          <a:p>
            <a:pPr lvl="0">
              <a:defRPr/>
            </a:pPr>
            <a:r>
              <a:rPr lang="zh-CN" altLang="en-US" sz="2800" b="1" dirty="0" smtClean="0"/>
              <a:t>    “</a:t>
            </a:r>
            <a:r>
              <a:rPr lang="zh-CN" altLang="en-US" sz="2800" b="1" dirty="0"/>
              <a:t>培养什么人，是教育的首要问题。</a:t>
            </a:r>
            <a:r>
              <a:rPr lang="zh-CN" altLang="en-US" sz="2800" b="1" dirty="0" smtClean="0"/>
              <a:t>”</a:t>
            </a:r>
            <a:endParaRPr lang="en-US" altLang="zh-CN" sz="2800" b="1" dirty="0" smtClean="0"/>
          </a:p>
          <a:p>
            <a:pPr lvl="0">
              <a:defRPr/>
            </a:pPr>
            <a:r>
              <a:rPr lang="zh-CN" altLang="en-US" sz="2800" b="1" dirty="0" smtClean="0"/>
              <a:t>     习</a:t>
            </a:r>
            <a:r>
              <a:rPr lang="zh-CN" altLang="en-US" sz="2800" b="1" dirty="0"/>
              <a:t>近平总书记指出，我国是中国共产党领导的社会主义国家，这就决定了我们的教育必须把培养社会主义建设者和接班人作为根本任务。</a:t>
            </a:r>
            <a:endParaRPr lang="zh-CN" altLang="en-US" sz="2800" b="1" dirty="0"/>
          </a:p>
          <a:p>
            <a:pPr lvl="0">
              <a:defRPr/>
            </a:pPr>
            <a:r>
              <a:rPr lang="zh-CN" altLang="en-US" sz="2800" b="1" dirty="0"/>
              <a:t> </a:t>
            </a:r>
            <a:r>
              <a:rPr lang="zh-CN" altLang="en-US" sz="2800" b="1" dirty="0" smtClean="0"/>
              <a:t>      </a:t>
            </a:r>
            <a:r>
              <a:rPr lang="zh-CN" altLang="en-US" sz="2800" b="1" dirty="0" smtClean="0">
                <a:solidFill>
                  <a:srgbClr val="FF0000"/>
                </a:solidFill>
              </a:rPr>
              <a:t>培养</a:t>
            </a:r>
            <a:r>
              <a:rPr lang="zh-CN" altLang="en-US" sz="2800" b="1" dirty="0">
                <a:solidFill>
                  <a:srgbClr val="FF0000"/>
                </a:solidFill>
              </a:rPr>
              <a:t>德智体美劳</a:t>
            </a:r>
            <a:r>
              <a:rPr lang="zh-CN" altLang="en-US" sz="2800" b="1" dirty="0"/>
              <a:t>全面发展的社会主义建设者和接班人，归根结底就是</a:t>
            </a:r>
            <a:r>
              <a:rPr lang="zh-CN" altLang="en-US" sz="2800" b="1" dirty="0">
                <a:solidFill>
                  <a:srgbClr val="FF0000"/>
                </a:solidFill>
              </a:rPr>
              <a:t>立德树人</a:t>
            </a:r>
            <a:r>
              <a:rPr lang="zh-CN" altLang="en-US" sz="2800" b="1" dirty="0" smtClean="0"/>
              <a:t>。</a:t>
            </a:r>
            <a:endParaRPr lang="en-US" altLang="zh-CN" sz="2800" b="1" dirty="0" smtClean="0"/>
          </a:p>
          <a:p>
            <a:pPr lvl="0">
              <a:defRPr/>
            </a:pPr>
            <a:r>
              <a:rPr lang="en-US" altLang="zh-CN" sz="2800" b="1" dirty="0"/>
              <a:t> </a:t>
            </a:r>
            <a:r>
              <a:rPr lang="en-US" altLang="zh-CN" sz="2800" b="1" dirty="0" smtClean="0"/>
              <a:t>  </a:t>
            </a:r>
            <a:endParaRPr lang="en-US" altLang="zh-CN" sz="2800" b="1" dirty="0" smtClean="0"/>
          </a:p>
          <a:p>
            <a:pPr lvl="0">
              <a:defRPr/>
            </a:pPr>
            <a:r>
              <a:rPr lang="zh-CN" altLang="en-US" sz="2800" b="1" dirty="0" smtClean="0">
                <a:solidFill>
                  <a:srgbClr val="0000FF"/>
                </a:solidFill>
              </a:rPr>
              <a:t>       在</a:t>
            </a:r>
            <a:r>
              <a:rPr lang="zh-CN" altLang="en-US" sz="2800" b="1" dirty="0">
                <a:solidFill>
                  <a:srgbClr val="0000FF"/>
                </a:solidFill>
              </a:rPr>
              <a:t>教育教学活动中</a:t>
            </a:r>
            <a:r>
              <a:rPr lang="zh-CN" altLang="en-US" sz="2800" b="1" dirty="0" smtClean="0">
                <a:solidFill>
                  <a:srgbClr val="0000FF"/>
                </a:solidFill>
              </a:rPr>
              <a:t>，你是否</a:t>
            </a:r>
            <a:r>
              <a:rPr lang="zh-CN" altLang="en-US" sz="2800" b="1" dirty="0">
                <a:solidFill>
                  <a:srgbClr val="0000FF"/>
                </a:solidFill>
              </a:rPr>
              <a:t>有违背党和国家</a:t>
            </a:r>
            <a:r>
              <a:rPr lang="zh-CN" altLang="en-US" sz="2800" b="1" dirty="0" smtClean="0">
                <a:solidFill>
                  <a:srgbClr val="0000FF"/>
                </a:solidFill>
              </a:rPr>
              <a:t>方针政策的言行？</a:t>
            </a:r>
            <a:endParaRPr lang="zh-CN" altLang="en-US" sz="2800" b="1" dirty="0">
              <a:solidFill>
                <a:srgbClr val="0000FF"/>
              </a:solidFill>
            </a:endParaRPr>
          </a:p>
        </p:txBody>
      </p:sp>
      <p:pic>
        <p:nvPicPr>
          <p:cNvPr id="2" name="图片 1"/>
          <p:cNvPicPr>
            <a:picLocks noChangeAspect="1"/>
          </p:cNvPicPr>
          <p:nvPr/>
        </p:nvPicPr>
        <p:blipFill>
          <a:blip r:embed="rId1"/>
          <a:stretch>
            <a:fillRect/>
          </a:stretch>
        </p:blipFill>
        <p:spPr>
          <a:xfrm>
            <a:off x="1981199" y="4953000"/>
            <a:ext cx="7162801" cy="1707028"/>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3">
                                            <p:txEl>
                                              <p:pRg st="1" end="1"/>
                                            </p:txEl>
                                          </p:spTgt>
                                        </p:tgtEl>
                                        <p:attrNameLst>
                                          <p:attrName>style.visibility</p:attrName>
                                        </p:attrNameLst>
                                      </p:cBhvr>
                                      <p:to>
                                        <p:strVal val="visible"/>
                                      </p:to>
                                    </p:set>
                                    <p:animEffect transition="in" filter="circle(in)">
                                      <p:cBhvr>
                                        <p:cTn id="7" dur="2000"/>
                                        <p:tgtEl>
                                          <p:spTgt spid="3277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2773">
                                            <p:txEl>
                                              <p:pRg st="2" end="2"/>
                                            </p:txEl>
                                          </p:spTgt>
                                        </p:tgtEl>
                                        <p:attrNameLst>
                                          <p:attrName>style.visibility</p:attrName>
                                        </p:attrNameLst>
                                      </p:cBhvr>
                                      <p:to>
                                        <p:strVal val="visible"/>
                                      </p:to>
                                    </p:set>
                                    <p:animEffect transition="in" filter="circle(in)">
                                      <p:cBhvr>
                                        <p:cTn id="10" dur="2000"/>
                                        <p:tgtEl>
                                          <p:spTgt spid="3277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2773">
                                            <p:txEl>
                                              <p:pRg st="3" end="3"/>
                                            </p:txEl>
                                          </p:spTgt>
                                        </p:tgtEl>
                                        <p:attrNameLst>
                                          <p:attrName>style.visibility</p:attrName>
                                        </p:attrNameLst>
                                      </p:cBhvr>
                                      <p:to>
                                        <p:strVal val="visible"/>
                                      </p:to>
                                    </p:set>
                                    <p:animEffect transition="in" filter="wipe(down)">
                                      <p:cBhvr>
                                        <p:cTn id="15" dur="500"/>
                                        <p:tgtEl>
                                          <p:spTgt spid="3277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2773">
                                            <p:txEl>
                                              <p:pRg st="4" end="4"/>
                                            </p:txEl>
                                          </p:spTgt>
                                        </p:tgtEl>
                                        <p:attrNameLst>
                                          <p:attrName>style.visibility</p:attrName>
                                        </p:attrNameLst>
                                      </p:cBhvr>
                                      <p:to>
                                        <p:strVal val="visible"/>
                                      </p:to>
                                    </p:set>
                                    <p:animEffect transition="in" filter="wipe(down)">
                                      <p:cBhvr>
                                        <p:cTn id="18" dur="500"/>
                                        <p:tgtEl>
                                          <p:spTgt spid="3277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2773">
                                            <p:txEl>
                                              <p:pRg st="5" end="5"/>
                                            </p:txEl>
                                          </p:spTgt>
                                        </p:tgtEl>
                                        <p:attrNameLst>
                                          <p:attrName>style.visibility</p:attrName>
                                        </p:attrNameLst>
                                      </p:cBhvr>
                                      <p:to>
                                        <p:strVal val="visible"/>
                                      </p:to>
                                    </p:set>
                                    <p:animEffect transition="in" filter="circle(in)">
                                      <p:cBhvr>
                                        <p:cTn id="23" dur="2000"/>
                                        <p:tgtEl>
                                          <p:spTgt spid="3277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ïṣļíḍé"/>
          <p:cNvSpPr/>
          <p:nvPr/>
        </p:nvSpPr>
        <p:spPr>
          <a:xfrm>
            <a:off x="1412875" y="1874838"/>
            <a:ext cx="687388" cy="639762"/>
          </a:xfrm>
          <a:custGeom>
            <a:avLst/>
            <a:gdLst>
              <a:gd name="txL" fmla="*/ 0 w 602487"/>
              <a:gd name="txT" fmla="*/ 0 h 420217"/>
              <a:gd name="txR" fmla="*/ 602487 w 602487"/>
              <a:gd name="txB" fmla="*/ 420217 h 420217"/>
            </a:gdLst>
            <a:ahLst/>
            <a:cxnLst>
              <a:cxn ang="0">
                <a:pos x="2128410" y="25681398"/>
              </a:cxn>
              <a:cxn ang="0">
                <a:pos x="421239" y="25681398"/>
              </a:cxn>
              <a:cxn ang="0">
                <a:pos x="2065529" y="15489213"/>
              </a:cxn>
              <a:cxn ang="0">
                <a:pos x="2128410" y="14257532"/>
              </a:cxn>
              <a:cxn ang="0">
                <a:pos x="186069" y="16566895"/>
              </a:cxn>
              <a:cxn ang="0">
                <a:pos x="123181" y="14257532"/>
              </a:cxn>
              <a:cxn ang="0">
                <a:pos x="1397980" y="15458322"/>
              </a:cxn>
              <a:cxn ang="0">
                <a:pos x="929411" y="27901494"/>
              </a:cxn>
              <a:cxn ang="0">
                <a:pos x="779536" y="14118487"/>
              </a:cxn>
              <a:cxn ang="0">
                <a:pos x="2078447" y="11932694"/>
              </a:cxn>
              <a:cxn ang="0">
                <a:pos x="174009" y="9145972"/>
              </a:cxn>
              <a:cxn ang="0">
                <a:pos x="1147233" y="7497060"/>
              </a:cxn>
              <a:cxn ang="0">
                <a:pos x="1256612" y="10470981"/>
              </a:cxn>
              <a:cxn ang="0">
                <a:pos x="1133448" y="7990150"/>
              </a:cxn>
              <a:cxn ang="0">
                <a:pos x="1088795" y="12225056"/>
              </a:cxn>
              <a:cxn ang="0">
                <a:pos x="952707" y="12225056"/>
              </a:cxn>
              <a:cxn ang="0">
                <a:pos x="838152" y="9329766"/>
              </a:cxn>
              <a:cxn ang="0">
                <a:pos x="855381" y="8605938"/>
              </a:cxn>
              <a:cxn ang="0">
                <a:pos x="1105161" y="7497060"/>
              </a:cxn>
              <a:cxn ang="0">
                <a:pos x="1843281" y="12687082"/>
              </a:cxn>
              <a:cxn ang="0">
                <a:pos x="1900998" y="6882726"/>
              </a:cxn>
              <a:cxn ang="0">
                <a:pos x="2174067" y="7452437"/>
              </a:cxn>
              <a:cxn ang="0">
                <a:pos x="2199048" y="8083666"/>
              </a:cxn>
              <a:cxn ang="0">
                <a:pos x="2186127" y="13102761"/>
              </a:cxn>
              <a:cxn ang="0">
                <a:pos x="2251596" y="17182734"/>
              </a:cxn>
              <a:cxn ang="0">
                <a:pos x="1769196" y="27898454"/>
              </a:cxn>
              <a:cxn ang="0">
                <a:pos x="1620176" y="26866851"/>
              </a:cxn>
              <a:cxn ang="0">
                <a:pos x="1498713" y="18121905"/>
              </a:cxn>
              <a:cxn ang="0">
                <a:pos x="1665827" y="9376895"/>
              </a:cxn>
              <a:cxn ang="0">
                <a:pos x="1313505" y="11024284"/>
              </a:cxn>
              <a:cxn ang="0">
                <a:pos x="1249763" y="12225203"/>
              </a:cxn>
              <a:cxn ang="0">
                <a:pos x="1346242" y="8961226"/>
              </a:cxn>
              <a:cxn ang="0">
                <a:pos x="1380697" y="8761069"/>
              </a:cxn>
              <a:cxn ang="0">
                <a:pos x="350602" y="6882726"/>
              </a:cxn>
              <a:cxn ang="0">
                <a:pos x="408322" y="12687082"/>
              </a:cxn>
              <a:cxn ang="0">
                <a:pos x="628840" y="7313793"/>
              </a:cxn>
              <a:cxn ang="0">
                <a:pos x="662443" y="7898867"/>
              </a:cxn>
              <a:cxn ang="0">
                <a:pos x="668472" y="12964207"/>
              </a:cxn>
              <a:cxn ang="0">
                <a:pos x="677949" y="15519966"/>
              </a:cxn>
              <a:cxn ang="0">
                <a:pos x="532364" y="9084417"/>
              </a:cxn>
              <a:cxn ang="0">
                <a:pos x="779595" y="26728312"/>
              </a:cxn>
              <a:cxn ang="0">
                <a:pos x="608168" y="19291980"/>
              </a:cxn>
              <a:cxn ang="0">
                <a:pos x="62021" y="27898454"/>
              </a:cxn>
              <a:cxn ang="0">
                <a:pos x="0" y="14272904"/>
              </a:cxn>
              <a:cxn ang="0">
                <a:pos x="49103" y="12363745"/>
              </a:cxn>
              <a:cxn ang="0">
                <a:pos x="55130" y="7898867"/>
              </a:cxn>
              <a:cxn ang="0">
                <a:pos x="88729" y="7313793"/>
              </a:cxn>
              <a:cxn ang="0">
                <a:pos x="1272156" y="4418929"/>
              </a:cxn>
              <a:cxn ang="0">
                <a:pos x="1892811" y="0"/>
              </a:cxn>
              <a:cxn ang="0">
                <a:pos x="1892811" y="0"/>
              </a:cxn>
              <a:cxn ang="0">
                <a:pos x="202535" y="3063989"/>
              </a:cxn>
            </a:cxnLst>
            <a:rect l="txL" t="txT" r="txR" b="txB"/>
            <a:pathLst>
              <a:path w="602487" h="420217">
                <a:moveTo>
                  <a:pt x="569525" y="277771"/>
                </a:moveTo>
                <a:lnTo>
                  <a:pt x="489772" y="296411"/>
                </a:lnTo>
                <a:lnTo>
                  <a:pt x="489772" y="383858"/>
                </a:lnTo>
                <a:lnTo>
                  <a:pt x="569525" y="383858"/>
                </a:lnTo>
                <a:lnTo>
                  <a:pt x="569525" y="277771"/>
                </a:lnTo>
                <a:close/>
                <a:moveTo>
                  <a:pt x="33192" y="277771"/>
                </a:moveTo>
                <a:lnTo>
                  <a:pt x="33192" y="383858"/>
                </a:lnTo>
                <a:lnTo>
                  <a:pt x="112716" y="383858"/>
                </a:lnTo>
                <a:lnTo>
                  <a:pt x="112716" y="296411"/>
                </a:lnTo>
                <a:lnTo>
                  <a:pt x="33192" y="27777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lnTo>
                  <a:pt x="49789" y="135784"/>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lnTo>
                  <a:pt x="306978" y="11205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bg1">
              <a:alpha val="100000"/>
            </a:schemeClr>
          </a:solidFill>
          <a:ln w="9525">
            <a:noFill/>
          </a:ln>
        </p:spPr>
        <p:txBody>
          <a:bodyPr/>
          <a:lstStyle/>
          <a:p>
            <a:endParaRPr lang="zh-CN" altLang="en-US"/>
          </a:p>
        </p:txBody>
      </p:sp>
      <p:sp>
        <p:nvSpPr>
          <p:cNvPr id="20" name="矩形 19"/>
          <p:cNvSpPr/>
          <p:nvPr/>
        </p:nvSpPr>
        <p:spPr>
          <a:xfrm>
            <a:off x="0" y="0"/>
            <a:ext cx="1871663" cy="6858000"/>
          </a:xfrm>
          <a:prstGeom prst="rect">
            <a:avLst/>
          </a:prstGeom>
          <a:solidFill>
            <a:srgbClr val="C72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rgbClr val="FFFFFF"/>
              </a:solidFill>
              <a:effectLst/>
              <a:uLnTx/>
              <a:uFillTx/>
              <a:latin typeface="+mn-lt"/>
              <a:ea typeface="+mn-ea"/>
              <a:cs typeface="Source Han Sans CN"/>
              <a:sym typeface="+mn-lt"/>
            </a:endParaRPr>
          </a:p>
        </p:txBody>
      </p:sp>
      <p:sp>
        <p:nvSpPr>
          <p:cNvPr id="23555" name="文本框 1"/>
          <p:cNvSpPr txBox="1">
            <a:spLocks noChangeArrowheads="1"/>
          </p:cNvSpPr>
          <p:nvPr/>
        </p:nvSpPr>
        <p:spPr bwMode="auto">
          <a:xfrm>
            <a:off x="479795" y="655207"/>
            <a:ext cx="761747" cy="4534126"/>
          </a:xfrm>
          <a:prstGeom prst="rect">
            <a:avLst/>
          </a:prstGeom>
          <a:noFill/>
          <a:ln w="9525">
            <a:noFill/>
            <a:miter lim="800000"/>
          </a:ln>
        </p:spPr>
        <p:txBody>
          <a:bodyPr vert="wordArtVertRtl" wrap="none">
            <a:spAutoFit/>
          </a:bodyPr>
          <a:lstStyle/>
          <a:p>
            <a:pPr marR="0" algn="ctr" defTabSz="914400">
              <a:lnSpc>
                <a:spcPts val="4500"/>
              </a:lnSpc>
              <a:buClrTx/>
              <a:buSzTx/>
              <a:buFontTx/>
              <a:buNone/>
              <a:defRPr/>
            </a:pPr>
            <a:r>
              <a:rPr kumimoji="0" lang="zh-CN" altLang="en-US" sz="3200" kern="1200" cap="none" spc="0" normalizeH="0" baseline="0" noProof="0" dirty="0" smtClean="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rPr>
              <a:t>自觉守法 依法治教</a:t>
            </a:r>
            <a:endParaRPr kumimoji="0" lang="zh-CN" altLang="en-US" sz="3200"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cs typeface="+mn-cs"/>
            </a:endParaRPr>
          </a:p>
        </p:txBody>
      </p:sp>
      <p:sp>
        <p:nvSpPr>
          <p:cNvPr id="32773" name="矩形 2"/>
          <p:cNvSpPr/>
          <p:nvPr/>
        </p:nvSpPr>
        <p:spPr>
          <a:xfrm>
            <a:off x="1981200" y="228600"/>
            <a:ext cx="6705600" cy="636968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accent4"/>
                </a:solidFill>
                <a:effectLst/>
                <a:uLnTx/>
                <a:uFillTx/>
                <a:latin typeface="Arial" panose="020B0604020202020204" pitchFamily="34" charset="0"/>
                <a:ea typeface="宋体" panose="02010600030101010101" pitchFamily="2" charset="-122"/>
                <a:cs typeface="+mn-cs"/>
              </a:rPr>
              <a:t> </a:t>
            </a:r>
            <a:r>
              <a:rPr lang="zh-CN" altLang="en-US" sz="2400" b="1" noProof="0" dirty="0">
                <a:ln>
                  <a:noFill/>
                </a:ln>
                <a:solidFill>
                  <a:schemeClr val="accent4"/>
                </a:solidFill>
                <a:effectLst/>
                <a:uLnTx/>
                <a:uFillTx/>
                <a:sym typeface="+mn-ea"/>
              </a:rPr>
              <a:t>《</a:t>
            </a:r>
            <a:r>
              <a:rPr kumimoji="0" lang="zh-CN" altLang="en-US" sz="2400" b="1" i="0" u="none" strike="noStrike" kern="1200" cap="none" spc="0" normalizeH="0" baseline="0" noProof="0" dirty="0" smtClean="0">
                <a:ln>
                  <a:noFill/>
                </a:ln>
                <a:solidFill>
                  <a:schemeClr val="accent4"/>
                </a:solidFill>
                <a:effectLst/>
                <a:uLnTx/>
                <a:uFillTx/>
                <a:latin typeface="Arial" panose="020B0604020202020204" pitchFamily="34" charset="0"/>
                <a:ea typeface="宋体" panose="02010600030101010101" pitchFamily="2" charset="-122"/>
                <a:cs typeface="+mn-cs"/>
              </a:rPr>
              <a:t>中华人民共和国</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宪法</a:t>
            </a:r>
            <a:r>
              <a:rPr lang="zh-CN" altLang="en-US" sz="2400" b="1" noProof="0" dirty="0">
                <a:ln>
                  <a:noFill/>
                </a:ln>
                <a:solidFill>
                  <a:schemeClr val="accent4"/>
                </a:solidFill>
                <a:effectLst/>
                <a:uLnTx/>
                <a:uFillTx/>
                <a:sym typeface="+mn-ea"/>
              </a:rPr>
              <a:t>》</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sym typeface="+mn-ea"/>
              </a:rPr>
              <a:t>《中华人民共和国</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教育法》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sym typeface="+mn-ea"/>
              </a:rPr>
              <a:t>《中华人民共和国</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教师法》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sym typeface="+mn-ea"/>
              </a:rPr>
              <a:t>《中华人民共和国义务教育法》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sym typeface="+mn-ea"/>
              </a:rPr>
              <a:t>中华人民共和国</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未成年人保护法》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a:t>
            </a:r>
            <a:r>
              <a:rPr lang="zh-CN" altLang="en-US" sz="2400" b="1" noProof="0" dirty="0">
                <a:ln>
                  <a:noFill/>
                </a:ln>
                <a:solidFill>
                  <a:schemeClr val="accent4"/>
                </a:solidFill>
                <a:effectLst/>
                <a:uLnTx/>
                <a:uFillTx/>
                <a:sym typeface="+mn-ea"/>
              </a:rPr>
              <a:t>中华人民共和国</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预防未成年人犯罪法》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《学生伤害事故处理办法》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《中小学幼儿园安全管理办法》</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rPr>
              <a:t>《联合国儿童权利公约》</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accent4"/>
                </a:solidFill>
                <a:effectLst/>
                <a:uLnTx/>
                <a:uFillTx/>
                <a:latin typeface="Arial" panose="020B0604020202020204" pitchFamily="34" charset="0"/>
                <a:ea typeface="宋体" panose="02010600030101010101" pitchFamily="2" charset="-122"/>
                <a:cs typeface="+mn-cs"/>
              </a:rPr>
              <a:t>《中华人民共和国民办教育促进法》</a:t>
            </a:r>
            <a:endParaRPr kumimoji="0" lang="en-US" altLang="zh-CN" sz="2400" b="1" i="0" u="none" strike="noStrike" kern="1200" cap="none" spc="0" normalizeH="0" baseline="0" noProof="0" dirty="0" smtClean="0">
              <a:ln>
                <a:noFill/>
              </a:ln>
              <a:solidFill>
                <a:schemeClr val="accent4"/>
              </a:solidFill>
              <a:effectLst/>
              <a:uLnTx/>
              <a:uFillTx/>
              <a:latin typeface="Arial" panose="020B0604020202020204" pitchFamily="34" charset="0"/>
              <a:ea typeface="宋体" panose="02010600030101010101" pitchFamily="2" charset="-122"/>
              <a:cs typeface="+mn-cs"/>
            </a:endParaRPr>
          </a:p>
          <a:p>
            <a:pPr lvl="0">
              <a:defRPr/>
            </a:pPr>
            <a:r>
              <a:rPr lang="en-US" altLang="zh-CN" sz="2400" b="1" dirty="0">
                <a:solidFill>
                  <a:schemeClr val="accent4"/>
                </a:solidFill>
              </a:rPr>
              <a:t>《</a:t>
            </a:r>
            <a:r>
              <a:rPr lang="zh-CN" altLang="en-US" sz="2400" b="1" dirty="0">
                <a:solidFill>
                  <a:schemeClr val="accent4"/>
                </a:solidFill>
              </a:rPr>
              <a:t>中国共产党纪律处分条例</a:t>
            </a:r>
            <a:r>
              <a:rPr lang="en-US" altLang="zh-CN" sz="2400" b="1" dirty="0" smtClean="0">
                <a:solidFill>
                  <a:schemeClr val="accent4"/>
                </a:solidFill>
              </a:rPr>
              <a:t>》</a:t>
            </a:r>
            <a:endParaRPr lang="en-US" altLang="zh-CN" sz="2400" b="1" dirty="0" smtClean="0">
              <a:solidFill>
                <a:schemeClr val="accent4"/>
              </a:solidFill>
            </a:endParaRPr>
          </a:p>
          <a:p>
            <a:pPr lvl="0">
              <a:defRPr/>
            </a:pPr>
            <a:r>
              <a:rPr lang="en-US" altLang="zh-CN" sz="2400" b="1" dirty="0" smtClean="0">
                <a:solidFill>
                  <a:schemeClr val="accent4"/>
                </a:solidFill>
              </a:rPr>
              <a:t>《</a:t>
            </a:r>
            <a:r>
              <a:rPr lang="zh-CN" altLang="en-US" sz="2400" b="1" dirty="0">
                <a:solidFill>
                  <a:schemeClr val="accent4"/>
                </a:solidFill>
              </a:rPr>
              <a:t>中华人民共和国监察法</a:t>
            </a:r>
            <a:r>
              <a:rPr lang="en-US" altLang="zh-CN" sz="2400" b="1" dirty="0" smtClean="0">
                <a:solidFill>
                  <a:schemeClr val="accent4"/>
                </a:solidFill>
              </a:rPr>
              <a:t>》</a:t>
            </a:r>
            <a:endParaRPr lang="en-US" altLang="zh-CN" sz="2400" b="1" dirty="0" smtClean="0">
              <a:solidFill>
                <a:schemeClr val="accent4"/>
              </a:solidFill>
            </a:endParaRPr>
          </a:p>
          <a:p>
            <a:pPr lvl="0">
              <a:defRPr/>
            </a:pPr>
            <a:r>
              <a:rPr lang="en-US" altLang="zh-CN" sz="2400" b="1" dirty="0" smtClean="0">
                <a:solidFill>
                  <a:schemeClr val="accent4"/>
                </a:solidFill>
              </a:rPr>
              <a:t>《</a:t>
            </a:r>
            <a:r>
              <a:rPr lang="zh-CN" altLang="en-US" sz="2400" b="1" dirty="0">
                <a:solidFill>
                  <a:schemeClr val="accent4"/>
                </a:solidFill>
              </a:rPr>
              <a:t>中华人民共和国公职人员政务处分法</a:t>
            </a:r>
            <a:r>
              <a:rPr lang="en-US" altLang="zh-CN" sz="2400" b="1" dirty="0">
                <a:solidFill>
                  <a:schemeClr val="accent4"/>
                </a:solidFill>
              </a:rPr>
              <a:t>》</a:t>
            </a:r>
            <a:endPar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b="1" dirty="0">
                <a:solidFill>
                  <a:schemeClr val="accent4"/>
                </a:solidFill>
                <a:sym typeface="+mn-ea"/>
              </a:rPr>
              <a:t>《关于印发湛江市</a:t>
            </a:r>
            <a:r>
              <a:rPr lang="zh-CN" altLang="en-US" sz="2400" b="1" dirty="0">
                <a:solidFill>
                  <a:schemeClr val="accent4"/>
                </a:solidFill>
                <a:sym typeface="+mn-ea"/>
              </a:rPr>
              <a:t>中小学幼儿园</a:t>
            </a:r>
            <a:r>
              <a:rPr lang="zh-CN" altLang="en-US" sz="2400" b="1" dirty="0">
                <a:solidFill>
                  <a:schemeClr val="accent4"/>
                </a:solidFill>
                <a:sym typeface="+mn-ea"/>
              </a:rPr>
              <a:t>教师违反职业道德行为处理实施办法的通知》（湛教【2022】1号）</a:t>
            </a:r>
            <a:endParaRPr lang="zh-CN" altLang="en-US" sz="2400" b="1" dirty="0">
              <a:solidFill>
                <a:schemeClr val="accent4"/>
              </a:solidFill>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其他</a:t>
            </a:r>
            <a:endPar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20186846"/>
</p:tagLst>
</file>

<file path=ppt/tags/tag10.xml><?xml version="1.0" encoding="utf-8"?>
<p:tagLst xmlns:p="http://schemas.openxmlformats.org/presentationml/2006/main">
  <p:tag name="KSO_WM_TEMPLATE_CATEGORY" val="custom"/>
  <p:tag name="KSO_WM_TEMPLATE_INDEX" val="20186846"/>
</p:tagLst>
</file>

<file path=ppt/tags/tag11.xml><?xml version="1.0" encoding="utf-8"?>
<p:tagLst xmlns:p="http://schemas.openxmlformats.org/presentationml/2006/main">
  <p:tag name="KSO_WM_TEMPLATE_CATEGORY" val="custom"/>
  <p:tag name="KSO_WM_TEMPLATE_INDEX" val="20186846"/>
</p:tagLst>
</file>

<file path=ppt/tags/tag12.xml><?xml version="1.0" encoding="utf-8"?>
<p:tagLst xmlns:p="http://schemas.openxmlformats.org/presentationml/2006/main">
  <p:tag name="KSO_WM_TEMPLATE_CATEGORY" val="custom"/>
  <p:tag name="KSO_WM_TEMPLATE_INDEX" val="20186846"/>
</p:tagLst>
</file>

<file path=ppt/tags/tag13.xml><?xml version="1.0" encoding="utf-8"?>
<p:tagLst xmlns:p="http://schemas.openxmlformats.org/presentationml/2006/main">
  <p:tag name="ARS_SLIDETITLE_AUTOSET" val="0"/>
</p:tagLst>
</file>

<file path=ppt/tags/tag1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100"/>
  <p:tag name="ARS_SLIDE_PARTICIPANTNUM" val="100"/>
  <p:tag name="ARS_SLIDE_SUBMITNUM" val="0"/>
  <p:tag name="ARS_SLIDE_CORRECTNUM" val="0"/>
  <p:tag name="ARS_SLIDE_VOTEMEAN" val="0"/>
</p:tagLst>
</file>

<file path=ppt/tags/tag15.xml><?xml version="1.0" encoding="utf-8"?>
<p:tagLst xmlns:p="http://schemas.openxmlformats.org/presentationml/2006/main">
  <p:tag name="ARS_SLIDETITLE_AUTOSET" val="0"/>
</p:tagLst>
</file>

<file path=ppt/tags/tag16.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100"/>
  <p:tag name="ARS_SLIDE_PARTICIPANTNUM" val="100"/>
  <p:tag name="ARS_SLIDE_SUBMITNUM" val="0"/>
  <p:tag name="ARS_SLIDE_CORRECTNUM" val="0"/>
  <p:tag name="ARS_SLIDE_VOTEMEAN" val="0"/>
</p:tagLst>
</file>

<file path=ppt/tags/tag17.xml><?xml version="1.0" encoding="utf-8"?>
<p:tagLst xmlns:p="http://schemas.openxmlformats.org/presentationml/2006/main">
  <p:tag name="ARS_SLIDETITLE_AUTOSET" val="0"/>
</p:tagLst>
</file>

<file path=ppt/tags/tag18.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100"/>
  <p:tag name="ARS_SLIDE_PARTICIPANTNUM" val="100"/>
  <p:tag name="ARS_SLIDE_SUBMITNUM" val="0"/>
  <p:tag name="ARS_SLIDE_CORRECTNUM" val="0"/>
  <p:tag name="ARS_SLIDE_VOTEMEAN" val="0"/>
</p:tagLst>
</file>

<file path=ppt/tags/tag19.xml><?xml version="1.0" encoding="utf-8"?>
<p:tagLst xmlns:p="http://schemas.openxmlformats.org/presentationml/2006/main">
  <p:tag name="ARS_SLIDETITLE_AUTOSET" val="0"/>
</p:tagLst>
</file>

<file path=ppt/tags/tag2.xml><?xml version="1.0" encoding="utf-8"?>
<p:tagLst xmlns:p="http://schemas.openxmlformats.org/presentationml/2006/main">
  <p:tag name="KSO_WM_TEMPLATE_CATEGORY" val="custom"/>
  <p:tag name="KSO_WM_TEMPLATE_INDEX" val="20186846"/>
</p:tagLst>
</file>

<file path=ppt/tags/tag20.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100"/>
  <p:tag name="ARS_SLIDE_PARTICIPANTNUM" val="100"/>
  <p:tag name="ARS_SLIDE_SUBMITNUM" val="0"/>
  <p:tag name="ARS_SLIDE_CORRECTNUM" val="0"/>
  <p:tag name="ARS_SLIDE_VOTEMEAN" val="0"/>
</p:tagLst>
</file>

<file path=ppt/tags/tag21.xml><?xml version="1.0" encoding="utf-8"?>
<p:tagLst xmlns:p="http://schemas.openxmlformats.org/presentationml/2006/main">
  <p:tag name="ARS_SLIDETITLE_AUTOSET" val="0"/>
</p:tagLst>
</file>

<file path=ppt/tags/tag2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100"/>
  <p:tag name="ARS_SLIDE_PARTICIPANTNUM" val="100"/>
  <p:tag name="ARS_SLIDE_SUBMITNUM" val="0"/>
  <p:tag name="ARS_SLIDE_CORRECTNUM" val="0"/>
  <p:tag name="ARS_SLIDE_VOTEMEAN" val="0"/>
</p:tagLst>
</file>

<file path=ppt/tags/tag23.xml><?xml version="1.0" encoding="utf-8"?>
<p:tagLst xmlns:p="http://schemas.openxmlformats.org/presentationml/2006/main">
  <p:tag name="KSO_WM_TEMPLATE_CATEGORY" val="custom"/>
  <p:tag name="KSO_WM_TEMPLATE_INDEX" val="20186846"/>
</p:tagLst>
</file>

<file path=ppt/tags/tag24.xml><?xml version="1.0" encoding="utf-8"?>
<p:tagLst xmlns:p="http://schemas.openxmlformats.org/presentationml/2006/main">
  <p:tag name="KSO_WM_TEMPLATE_CATEGORY" val="custom"/>
  <p:tag name="KSO_WM_TEMPLATE_INDEX" val="20186846"/>
</p:tagLst>
</file>

<file path=ppt/tags/tag25.xml><?xml version="1.0" encoding="utf-8"?>
<p:tagLst xmlns:p="http://schemas.openxmlformats.org/presentationml/2006/main">
  <p:tag name="KSO_WM_TEMPLATE_CATEGORY" val="custom"/>
  <p:tag name="KSO_WM_TEMPLATE_INDEX" val="20186846"/>
</p:tagLst>
</file>

<file path=ppt/tags/tag26.xml><?xml version="1.0" encoding="utf-8"?>
<p:tagLst xmlns:p="http://schemas.openxmlformats.org/presentationml/2006/main">
  <p:tag name="KSO_WM_TEMPLATE_CATEGORY" val="custom"/>
  <p:tag name="KSO_WM_TEMPLATE_INDEX" val="20186846"/>
</p:tagLst>
</file>

<file path=ppt/tags/tag27.xml><?xml version="1.0" encoding="utf-8"?>
<p:tagLst xmlns:p="http://schemas.openxmlformats.org/presentationml/2006/main">
  <p:tag name="KSO_WM_TEMPLATE_CATEGORY" val="custom"/>
  <p:tag name="KSO_WM_TEMPLATE_INDEX" val="20186846"/>
</p:tagLst>
</file>

<file path=ppt/tags/tag28.xml><?xml version="1.0" encoding="utf-8"?>
<p:tagLst xmlns:p="http://schemas.openxmlformats.org/presentationml/2006/main">
  <p:tag name="KSO_WM_TEMPLATE_CATEGORY" val="custom"/>
  <p:tag name="KSO_WM_TEMPLATE_INDEX" val="20186846"/>
</p:tagLst>
</file>

<file path=ppt/tags/tag29.xml><?xml version="1.0" encoding="utf-8"?>
<p:tagLst xmlns:p="http://schemas.openxmlformats.org/presentationml/2006/main">
  <p:tag name="KSO_WM_TEMPLATE_CATEGORY" val="custom"/>
  <p:tag name="KSO_WM_TEMPLATE_INDEX" val="20186846"/>
</p:tagLst>
</file>

<file path=ppt/tags/tag3.xml><?xml version="1.0" encoding="utf-8"?>
<p:tagLst xmlns:p="http://schemas.openxmlformats.org/presentationml/2006/main">
  <p:tag name="KSO_WM_TEMPLATE_CATEGORY" val="custom"/>
  <p:tag name="KSO_WM_TEMPLATE_INDEX" val="20186846"/>
</p:tagLst>
</file>

<file path=ppt/tags/tag30.xml><?xml version="1.0" encoding="utf-8"?>
<p:tagLst xmlns:p="http://schemas.openxmlformats.org/presentationml/2006/main">
  <p:tag name="KSO_WM_TEMPLATE_CATEGORY" val="custom"/>
  <p:tag name="KSO_WM_TEMPLATE_INDEX" val="20186846"/>
</p:tagLst>
</file>

<file path=ppt/tags/tag31.xml><?xml version="1.0" encoding="utf-8"?>
<p:tagLst xmlns:p="http://schemas.openxmlformats.org/presentationml/2006/main">
  <p:tag name="KSO_WM_TEMPLATE_CATEGORY" val="custom"/>
  <p:tag name="KSO_WM_TEMPLATE_INDEX" val="20186846"/>
</p:tagLst>
</file>

<file path=ppt/tags/tag32.xml><?xml version="1.0" encoding="utf-8"?>
<p:tagLst xmlns:p="http://schemas.openxmlformats.org/presentationml/2006/main">
  <p:tag name="KSO_WM_TEMPLATE_CATEGORY" val="custom"/>
  <p:tag name="KSO_WM_TEMPLATE_INDEX" val="20186846"/>
</p:tagLst>
</file>

<file path=ppt/tags/tag33.xml><?xml version="1.0" encoding="utf-8"?>
<p:tagLst xmlns:p="http://schemas.openxmlformats.org/presentationml/2006/main">
  <p:tag name="KSO_WM_TEMPLATE_CATEGORY" val="custom"/>
  <p:tag name="KSO_WM_TEMPLATE_INDEX" val="20186846"/>
</p:tagLst>
</file>

<file path=ppt/tags/tag34.xml><?xml version="1.0" encoding="utf-8"?>
<p:tagLst xmlns:p="http://schemas.openxmlformats.org/presentationml/2006/main">
  <p:tag name="KSO_WM_TEMPLATE_CATEGORY" val="custom"/>
  <p:tag name="KSO_WM_TEMPLATE_INDEX" val="20186846"/>
</p:tagLst>
</file>

<file path=ppt/tags/tag35.xml><?xml version="1.0" encoding="utf-8"?>
<p:tagLst xmlns:p="http://schemas.openxmlformats.org/presentationml/2006/main">
  <p:tag name="KSO_WM_TEMPLATE_CATEGORY" val="custom"/>
  <p:tag name="KSO_WM_TEMPLATE_INDEX" val="20186846"/>
</p:tagLst>
</file>

<file path=ppt/tags/tag36.xml><?xml version="1.0" encoding="utf-8"?>
<p:tagLst xmlns:p="http://schemas.openxmlformats.org/presentationml/2006/main">
  <p:tag name="commondata" val="eyJoZGlkIjoiYTdmNjZjM2Y1MDgyYTAwMWQ2YWRmZWVkNTM1MTBlNmYifQ=="/>
</p:tagLst>
</file>

<file path=ppt/tags/tag4.xml><?xml version="1.0" encoding="utf-8"?>
<p:tagLst xmlns:p="http://schemas.openxmlformats.org/presentationml/2006/main">
  <p:tag name="KSO_WM_TEMPLATE_CATEGORY" val="custom"/>
  <p:tag name="KSO_WM_TEMPLATE_INDEX" val="20186846"/>
</p:tagLst>
</file>

<file path=ppt/tags/tag5.xml><?xml version="1.0" encoding="utf-8"?>
<p:tagLst xmlns:p="http://schemas.openxmlformats.org/presentationml/2006/main">
  <p:tag name="KSO_WM_TEMPLATE_CATEGORY" val="custom"/>
  <p:tag name="KSO_WM_TEMPLATE_INDEX" val="20186846"/>
</p:tagLst>
</file>

<file path=ppt/tags/tag6.xml><?xml version="1.0" encoding="utf-8"?>
<p:tagLst xmlns:p="http://schemas.openxmlformats.org/presentationml/2006/main">
  <p:tag name="KSO_WM_TEMPLATE_CATEGORY" val="custom"/>
  <p:tag name="KSO_WM_TEMPLATE_INDEX" val="20186846"/>
</p:tagLst>
</file>

<file path=ppt/tags/tag7.xml><?xml version="1.0" encoding="utf-8"?>
<p:tagLst xmlns:p="http://schemas.openxmlformats.org/presentationml/2006/main">
  <p:tag name="KSO_WM_TEMPLATE_CATEGORY" val="custom"/>
  <p:tag name="KSO_WM_TEMPLATE_INDEX" val="20186846"/>
</p:tagLst>
</file>

<file path=ppt/tags/tag8.xml><?xml version="1.0" encoding="utf-8"?>
<p:tagLst xmlns:p="http://schemas.openxmlformats.org/presentationml/2006/main">
  <p:tag name="KSO_WM_TEMPLATE_CATEGORY" val="custom"/>
  <p:tag name="KSO_WM_TEMPLATE_INDEX" val="20186846"/>
</p:tagLst>
</file>

<file path=ppt/tags/tag9.xml><?xml version="1.0" encoding="utf-8"?>
<p:tagLst xmlns:p="http://schemas.openxmlformats.org/presentationml/2006/main">
  <p:tag name="KSO_WM_TEMPLATE_CATEGORY" val="custom"/>
  <p:tag name="KSO_WM_TEMPLATE_INDEX" val="20186846"/>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2">
  <a:themeElements>
    <a:clrScheme name="6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6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主题2">
  <a:themeElements>
    <a:clrScheme name="6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6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7490</Words>
  <Application>WPS 演示</Application>
  <PresentationFormat>全屏显示(4:3)</PresentationFormat>
  <Paragraphs>372</Paragraphs>
  <Slides>34</Slides>
  <Notes>5</Notes>
  <HiddenSlides>0</HiddenSlides>
  <MMClips>0</MMClips>
  <ScaleCrop>false</ScaleCrop>
  <HeadingPairs>
    <vt:vector size="6" baseType="variant">
      <vt:variant>
        <vt:lpstr>已用的字体</vt:lpstr>
      </vt:variant>
      <vt:variant>
        <vt:i4>19</vt:i4>
      </vt:variant>
      <vt:variant>
        <vt:lpstr>主题</vt:lpstr>
      </vt:variant>
      <vt:variant>
        <vt:i4>6</vt:i4>
      </vt:variant>
      <vt:variant>
        <vt:lpstr>幻灯片标题</vt:lpstr>
      </vt:variant>
      <vt:variant>
        <vt:i4>34</vt:i4>
      </vt:variant>
    </vt:vector>
  </HeadingPairs>
  <TitlesOfParts>
    <vt:vector size="59" baseType="lpstr">
      <vt:lpstr>Arial</vt:lpstr>
      <vt:lpstr>宋体</vt:lpstr>
      <vt:lpstr>Wingdings</vt:lpstr>
      <vt:lpstr>隶书</vt:lpstr>
      <vt:lpstr>微软雅黑</vt:lpstr>
      <vt:lpstr>黑体</vt:lpstr>
      <vt:lpstr>华文琥珀</vt:lpstr>
      <vt:lpstr>华文楷体</vt:lpstr>
      <vt:lpstr>幼圆</vt:lpstr>
      <vt:lpstr>Source Han Sans CN</vt:lpstr>
      <vt:lpstr>方正姚体</vt:lpstr>
      <vt:lpstr>Arial Unicode MS</vt:lpstr>
      <vt:lpstr>楷体_GB2312</vt:lpstr>
      <vt:lpstr>新宋体</vt:lpstr>
      <vt:lpstr>华文新魏</vt:lpstr>
      <vt:lpstr>楷体</vt:lpstr>
      <vt:lpstr>Calibri</vt:lpstr>
      <vt:lpstr>方正综艺简体</vt:lpstr>
      <vt:lpstr>Segoe Print</vt:lpstr>
      <vt:lpstr>默认设计模板</vt:lpstr>
      <vt:lpstr>1_默认设计模板</vt:lpstr>
      <vt:lpstr>主题2</vt:lpstr>
      <vt:lpstr>1_主题2</vt:lpstr>
      <vt:lpstr>2_默认设计模板</vt:lpstr>
      <vt:lpstr>3_默认设计模板</vt:lpstr>
      <vt:lpstr>新常态下中小学师德新内涵</vt:lpstr>
      <vt:lpstr>什么是师德？ 您心中的师德 是什么？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2014年教育部《中小学教师违反职业道德行为处理办法》中应予处理的教师违反职业道德行为</vt:lpstr>
      <vt:lpstr>2018年教育部《中小学教师违反职业道德行为处理办法》中应予处理的教师违反职业道德行为</vt:lpstr>
      <vt:lpstr>2018教育部《幼儿园教师违反职业道德行为处理办法》中应予处理的教师违反职业道德行为</vt:lpstr>
      <vt:lpstr>典型案例：插手学校早晚餐、运动场建设，连复印纸也不放过！四川高县一初级中学校长被双开</vt:lpstr>
      <vt:lpstr>典型案例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师德不是空的，不是虚的，它是教师的第一素养，体现在教师的一言一行，一举一动中，是教师心灵的归宿。终生的修养。</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林继</cp:lastModifiedBy>
  <cp:revision>276</cp:revision>
  <dcterms:created xsi:type="dcterms:W3CDTF">2024-09-29T08:25:00Z</dcterms:created>
  <dcterms:modified xsi:type="dcterms:W3CDTF">2024-10-14T08:19:26Z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78267AEA6A2045DA94AFD444B6393AAB_13</vt:lpwstr>
  </property>
  <property fmtid="{D5CDD505-2E9C-101B-9397-08002B2CF9AE}" pid="4" name="KSOProductBuildVer">
    <vt:lpwstr>2052-12.1.0.18276</vt:lpwstr>
  </property>
</Properties>
</file>